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387" r:id="rId3"/>
    <p:sldId id="285" r:id="rId4"/>
    <p:sldId id="260" r:id="rId5"/>
    <p:sldId id="267" r:id="rId6"/>
    <p:sldId id="406" r:id="rId7"/>
    <p:sldId id="271" r:id="rId8"/>
    <p:sldId id="283" r:id="rId9"/>
    <p:sldId id="448" r:id="rId10"/>
    <p:sldId id="445" r:id="rId11"/>
    <p:sldId id="446" r:id="rId12"/>
    <p:sldId id="447" r:id="rId13"/>
    <p:sldId id="266" r:id="rId14"/>
    <p:sldId id="282" r:id="rId15"/>
    <p:sldId id="262" r:id="rId16"/>
    <p:sldId id="263" r:id="rId17"/>
    <p:sldId id="281" r:id="rId18"/>
    <p:sldId id="268" r:id="rId19"/>
    <p:sldId id="331" r:id="rId20"/>
    <p:sldId id="439" r:id="rId21"/>
    <p:sldId id="442" r:id="rId22"/>
    <p:sldId id="440" r:id="rId23"/>
    <p:sldId id="284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6">
          <p15:clr>
            <a:srgbClr val="A4A3A4"/>
          </p15:clr>
        </p15:guide>
        <p15:guide id="2" pos="39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CD"/>
    <a:srgbClr val="8B58B1"/>
    <a:srgbClr val="E63AC1"/>
    <a:srgbClr val="C55A11"/>
    <a:srgbClr val="0D3242"/>
    <a:srgbClr val="0E313D"/>
    <a:srgbClr val="EAD4A5"/>
    <a:srgbClr val="0C2F3F"/>
    <a:srgbClr val="3E8CCE"/>
    <a:srgbClr val="F0F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168" y="138"/>
      </p:cViewPr>
      <p:guideLst>
        <p:guide orient="horz" pos="2356"/>
        <p:guide pos="39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这个结构相当于残差块的改版，残差块中是经过卷积后与卷积前相加，</a:t>
            </a:r>
            <a:r>
              <a:rPr lang="en-US" altLang="zh-CN" dirty="0"/>
              <a:t>GRSU-L</a:t>
            </a:r>
            <a:r>
              <a:rPr lang="zh-CN" altLang="en-US" dirty="0"/>
              <a:t>是经过多次卷积与特征融合后在进行相加。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这个结构相当于残差块的改版，残差块中是经过卷积后与卷积前相加，</a:t>
            </a:r>
            <a:r>
              <a:rPr lang="en-US" altLang="zh-CN" dirty="0"/>
              <a:t>GRSU-L</a:t>
            </a:r>
            <a:r>
              <a:rPr lang="zh-CN" altLang="en-US" dirty="0"/>
              <a:t>是经过多次卷积与特征融合后在进行相加。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10" Type="http://schemas.openxmlformats.org/officeDocument/2006/relationships/image" Target="../media/image48.jpeg"/><Relationship Id="rId19" Type="http://schemas.openxmlformats.org/officeDocument/2006/relationships/image" Target="../media/image57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jpe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jpeg"/><Relationship Id="rId15" Type="http://schemas.openxmlformats.org/officeDocument/2006/relationships/image" Target="../media/image71.jpe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jpe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jpeg"/><Relationship Id="rId4" Type="http://schemas.openxmlformats.org/officeDocument/2006/relationships/image" Target="../media/image78.jpe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5.png"/><Relationship Id="rId3" Type="http://schemas.openxmlformats.org/officeDocument/2006/relationships/image" Target="../media/image95.jpe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1465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983408" y="1729403"/>
            <a:ext cx="8125288" cy="4194920"/>
            <a:chOff x="1181804" y="145097"/>
            <a:chExt cx="10014476" cy="5888695"/>
          </a:xfrm>
        </p:grpSpPr>
        <p:grpSp>
          <p:nvGrpSpPr>
            <p:cNvPr id="83" name="组合 82"/>
            <p:cNvGrpSpPr/>
            <p:nvPr/>
          </p:nvGrpSpPr>
          <p:grpSpPr>
            <a:xfrm>
              <a:off x="1382937" y="145097"/>
              <a:ext cx="9813343" cy="5888695"/>
              <a:chOff x="1375380" y="522947"/>
              <a:chExt cx="9813345" cy="58887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1375380" y="6108738"/>
                <a:ext cx="350587" cy="20404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立方体 89"/>
              <p:cNvSpPr/>
              <p:nvPr/>
            </p:nvSpPr>
            <p:spPr>
              <a:xfrm>
                <a:off x="3976428" y="6108738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立方体 90"/>
              <p:cNvSpPr/>
              <p:nvPr/>
            </p:nvSpPr>
            <p:spPr>
              <a:xfrm>
                <a:off x="7711397" y="6108738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639769" y="6056875"/>
                <a:ext cx="1894777" cy="35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4446470" y="6056721"/>
                <a:ext cx="3129786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05897" y="6056721"/>
                <a:ext cx="3082828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977211" y="6109629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12180" y="6109629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181804" y="3744541"/>
              <a:ext cx="751336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66950" y="538607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11695" y="629602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592820" y="3600450"/>
            <a:ext cx="135001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门适应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858" y="4474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箭头: 右 52"/>
            <p:cNvSpPr/>
            <p:nvPr/>
          </p:nvSpPr>
          <p:spPr>
            <a:xfrm rot="16200000">
              <a:off x="11571" y="7490"/>
              <a:ext cx="2747" cy="159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3625" y="2468901"/>
            <a:ext cx="3006725" cy="2443162"/>
            <a:chOff x="1063625" y="2017713"/>
            <a:chExt cx="3006725" cy="2443162"/>
          </a:xfrm>
        </p:grpSpPr>
        <p:sp>
          <p:nvSpPr>
            <p:cNvPr id="10245" name="任意多边形 8"/>
            <p:cNvSpPr>
              <a:spLocks noChangeArrowheads="1"/>
            </p:cNvSpPr>
            <p:nvPr/>
          </p:nvSpPr>
          <p:spPr bwMode="auto">
            <a:xfrm>
              <a:off x="1063625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8" name="任意多边形 11"/>
            <p:cNvSpPr>
              <a:spLocks noChangeArrowheads="1"/>
            </p:cNvSpPr>
            <p:nvPr/>
          </p:nvSpPr>
          <p:spPr bwMode="auto">
            <a:xfrm>
              <a:off x="12430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1" name="直接连接符 14"/>
            <p:cNvSpPr>
              <a:spLocks noChangeShapeType="1"/>
            </p:cNvSpPr>
            <p:nvPr/>
          </p:nvSpPr>
          <p:spPr bwMode="auto">
            <a:xfrm>
              <a:off x="1714500" y="2944813"/>
              <a:ext cx="1820863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0" name="组合 40"/>
            <p:cNvGrpSpPr/>
            <p:nvPr/>
          </p:nvGrpSpPr>
          <p:grpSpPr bwMode="auto">
            <a:xfrm>
              <a:off x="2455863" y="2282825"/>
              <a:ext cx="338137" cy="361950"/>
              <a:chOff x="0" y="0"/>
              <a:chExt cx="466184" cy="501686"/>
            </a:xfrm>
            <a:solidFill>
              <a:schemeClr val="bg1"/>
            </a:solidFill>
          </p:grpSpPr>
          <p:sp>
            <p:nvSpPr>
              <p:cNvPr id="11291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2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3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4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5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1530826" y="3196290"/>
              <a:ext cx="2188369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采用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推理框架，将训练好的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pth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模型先转化成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onnx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，模型再变成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openvnion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使用的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95813" y="2468901"/>
            <a:ext cx="3006725" cy="2443162"/>
            <a:chOff x="4595813" y="2017713"/>
            <a:chExt cx="3006725" cy="2443162"/>
          </a:xfrm>
        </p:grpSpPr>
        <p:sp>
          <p:nvSpPr>
            <p:cNvPr id="10246" name="任意多边形 9"/>
            <p:cNvSpPr>
              <a:spLocks noChangeArrowheads="1"/>
            </p:cNvSpPr>
            <p:nvPr/>
          </p:nvSpPr>
          <p:spPr bwMode="auto">
            <a:xfrm>
              <a:off x="4595813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36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2" name="直接连接符 29"/>
            <p:cNvSpPr>
              <a:spLocks noChangeShapeType="1"/>
            </p:cNvSpPr>
            <p:nvPr/>
          </p:nvSpPr>
          <p:spPr bwMode="auto">
            <a:xfrm>
              <a:off x="5227638" y="29495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87" name="组合 37"/>
            <p:cNvGrpSpPr/>
            <p:nvPr/>
          </p:nvGrpSpPr>
          <p:grpSpPr bwMode="auto">
            <a:xfrm>
              <a:off x="5975350" y="2282825"/>
              <a:ext cx="325438" cy="32067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1288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89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5001815" y="3216610"/>
              <a:ext cx="2188369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在c++的环境下加载ie模型，编写openvino的推理代码，生成动态库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28000" y="2468901"/>
            <a:ext cx="3006725" cy="2443162"/>
            <a:chOff x="8128000" y="2017713"/>
            <a:chExt cx="3006725" cy="2443162"/>
          </a:xfrm>
        </p:grpSpPr>
        <p:sp>
          <p:nvSpPr>
            <p:cNvPr id="10247" name="任意多边形 10"/>
            <p:cNvSpPr>
              <a:spLocks noChangeArrowheads="1"/>
            </p:cNvSpPr>
            <p:nvPr/>
          </p:nvSpPr>
          <p:spPr bwMode="auto">
            <a:xfrm>
              <a:off x="8128000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0" name="任意多边形 13"/>
            <p:cNvSpPr>
              <a:spLocks noChangeArrowheads="1"/>
            </p:cNvSpPr>
            <p:nvPr/>
          </p:nvSpPr>
          <p:spPr bwMode="auto">
            <a:xfrm>
              <a:off x="8320088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3" name="直接连接符 30"/>
            <p:cNvSpPr>
              <a:spLocks noChangeShapeType="1"/>
            </p:cNvSpPr>
            <p:nvPr/>
          </p:nvSpPr>
          <p:spPr bwMode="auto">
            <a:xfrm>
              <a:off x="8729663" y="29749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6" name="组合 46"/>
            <p:cNvGrpSpPr/>
            <p:nvPr/>
          </p:nvGrpSpPr>
          <p:grpSpPr bwMode="auto">
            <a:xfrm>
              <a:off x="9488488" y="2257425"/>
              <a:ext cx="303213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1297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8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9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45482" y="3216610"/>
              <a:ext cx="2188369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在pyqt制作的界面中调用生c++的动态库，由前端界面提供图片输入，调用动态库进行推理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3725" y="2232025"/>
            <a:ext cx="3351213" cy="3352800"/>
            <a:chOff x="4403725" y="2232025"/>
            <a:chExt cx="3351213" cy="3352800"/>
          </a:xfrm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FCFCFC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FCFCFC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986430" y="1867017"/>
            <a:ext cx="3281362" cy="1735654"/>
            <a:chOff x="874713" y="3325188"/>
            <a:chExt cx="3281362" cy="1735654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13830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在软件上图像前处理运行时长(基于CPU)为0.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s；推理过程时长(基于CPU)为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0.469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s；图像后处理时长(基于CPU)为0.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207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s。总时长约为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0.858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s，处理速度突出。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6430" y="4572117"/>
            <a:ext cx="3281362" cy="960319"/>
            <a:chOff x="874713" y="3325188"/>
            <a:chExt cx="3281362" cy="960319"/>
          </a:xfrm>
        </p:grpSpPr>
        <p:sp>
          <p:nvSpPr>
            <p:cNvPr id="62" name="矩形 61"/>
            <p:cNvSpPr/>
            <p:nvPr/>
          </p:nvSpPr>
          <p:spPr>
            <a:xfrm>
              <a:off x="874713" y="3677812"/>
              <a:ext cx="328136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对前景图像的识别程度更高，抠出的图像包含更多的显著性主体。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3688" y="1867017"/>
            <a:ext cx="3281362" cy="1456772"/>
            <a:chOff x="874713" y="3325188"/>
            <a:chExt cx="3281362" cy="1456772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1041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13688" y="4572117"/>
            <a:ext cx="3281362" cy="1198240"/>
            <a:chOff x="874713" y="3325188"/>
            <a:chExt cx="3281362" cy="1198240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本次使用算法模型的模型无传统主干网络，仅仅7MB，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4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366045" y="1789249"/>
            <a:ext cx="3313112" cy="1218764"/>
            <a:chOff x="874713" y="3325188"/>
            <a:chExt cx="3313112" cy="1218764"/>
          </a:xfrm>
        </p:grpSpPr>
        <p:sp>
          <p:nvSpPr>
            <p:cNvPr id="49" name="矩形 48"/>
            <p:cNvSpPr/>
            <p:nvPr/>
          </p:nvSpPr>
          <p:spPr>
            <a:xfrm>
              <a:off x="874713" y="3677812"/>
              <a:ext cx="3313112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的设备。但可以使用不同的推理框架去支持其他设备。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787893" y="2933524"/>
            <a:ext cx="3326083" cy="953742"/>
            <a:chOff x="861742" y="3331765"/>
            <a:chExt cx="3326083" cy="953742"/>
          </a:xfrm>
        </p:grpSpPr>
        <p:sp>
          <p:nvSpPr>
            <p:cNvPr id="7" name="矩形 6"/>
            <p:cNvSpPr/>
            <p:nvPr/>
          </p:nvSpPr>
          <p:spPr>
            <a:xfrm>
              <a:off x="874713" y="3677812"/>
              <a:ext cx="331311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希望可以提出能够很好解决主体有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“保护色”问题的方案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61742" y="3331765"/>
              <a:ext cx="2902585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对比度低的图片效果略差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520825"/>
            <a:ext cx="3881120" cy="58991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且经过训练后的显著性检测模型仅为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</a:p>
        </p:txBody>
      </p:sp>
      <p:sp>
        <p:nvSpPr>
          <p:cNvPr id="72" name="Text Placeholder 3"/>
          <p:cNvSpPr txBox="1"/>
          <p:nvPr/>
        </p:nvSpPr>
        <p:spPr>
          <a:xfrm>
            <a:off x="6858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648393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为0.794</a:t>
            </a: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513330"/>
            <a:ext cx="3916680" cy="63944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0.858s</a:t>
            </a: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7485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改进了网络模型</a:t>
            </a: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51084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改动了loss的计算</a:t>
            </a:r>
            <a:endParaRPr lang="zh-CN" altLang="en-GB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85185 L 0.00364583 -0.0148149 L 0.00416667 -0.0296297 L 0.00520833 -0.0416667 L 0.00729167 -0.0574075 L 0.0078125 -0.0694445 L 0.00885417 -0.0796296 L 0.0104167 -0.0898149 L 0.0140625 -0.105556 L 0.0192708 -0.120371 L 0.025 -0.12963 L 0.0317708 -0.136111 L 0.0390625 -0.139815 L 0.0458333 -0.142593 L 0.0515625 -0.142593 L 0.0578125 -0.142593 L 0.0635417 -0.142593 L 0.0692708 -0.139815 L 0.0765625 -0.132408 L 0.084375 -0.122222 L 0.0901042 -0.112037 L 0.0916667 -0.101852 L 0.0916667 -0.0916666 L 0.0911458 -0.0814815 L 0.0880208 -0.0712963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0" y="-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146 -0.0583334 L 0.0881771 -0.0740741 L 0.0881771 -0.087963 L 0.0881771 -0.1 L 0.0881771 -0.112037 L 0.0881771 -0.124074 L 0.0881771 -0.137037 L 0.0881771 -0.157407 L 0.0886979 -0.167592 L 0.0913021 -0.181481 L 0.0939063 -0.193518 L 0.0975521 -0.203703 L 0.104322 -0.212037 L 0.110053 -0.213889 L 0.115782 -0.21574 L 0.12151 -0.21574 L 0.12724 -0.21574 L 0.134531 -0.213889 L 0.141303 -0.212963 L 0.149635 -0.208333 L 0.155364 -0.202778 L 0.157969 -0.192592 L 0.159532 -0.179629 L 0.160572 -0.167592 L 0.160572 -0.155555 L 0.160572 -0.143518 L 0.160572 -0.127778 L 0.160572 -0.117593 L 0.160572 -0.107407 L 0.159532 -0.119444 " pathEditMode="relative" rAng="0" ptsTypes="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0" y="-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26 -0.125 L 0.166302 -0.135185 L 0.169948 -0.147223 L 0.172031 -0.161111 L 0.172031 -0.175 L 0.172031 -0.189815 L 0.172552 -0.203704 L 0.174114 -0.213889 L 0.176718 -0.224074 L 0.179843 -0.235185 L 0.18401 -0.246297 L 0.188177 -0.257408 L 0.194427 -0.264815 L 0.200156 -0.270371 L 0.206927 -0.275 L 0.212656 -0.276852 L 0.218385 -0.276852 L 0.224114 -0.275926 L 0.229323 -0.264815 L 0.232968 -0.253704 L 0.235573 -0.242593 L 0.236614 -0.232408 L 0.238698 -0.222223 L 0.24026 -0.212037 L 0.242864 -0.200926 L 0.244427 -0.190741 L 0.243906 -0.17963 " pathEditMode="relative" rAng="0" ptsTypes="">
                                      <p:cBhvr>
                                        <p:cTn id="6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594 -0.176944 L 0.245156 -0.188056 L 0.246198 -0.200093 L 0.246198 -0.213056 L 0.246198 -0.231574 L 0.24776 -0.245463 L 0.249844 -0.258426 L 0.250885 -0.269537 L 0.252969 -0.285278 L 0.255052 -0.297315 L 0.258177 -0.309352 L 0.262344 -0.321389 L 0.269115 -0.330648 L 0.274844 -0.331574 L 0.282135 -0.331574 L 0.290469 -0.329722 L 0.299323 -0.326019 L 0.305573 -0.323241 L 0.311823 -0.318611 L 0.31651 -0.306574 L 0.319635 -0.293611 L 0.321719 -0.283426 L 0.324323 -0.272315 L 0.327448 -0.260278 L 0.330573 -0.248241 L 0.332656 -0.236204 L 0.333698 -0.226019 L 0.333698 -0.215833 " pathEditMode="relative" ptsTypes="">
                                      <p:cBhvr>
                                        <p:cTn id="8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72" grpId="0"/>
      <p:bldP spid="76" grpId="0"/>
      <p:bldP spid="80" grpId="0"/>
      <p:bldP spid="84" grpId="0"/>
      <p:bldP spid="88" grpId="0"/>
      <p:bldP spid="9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卢林军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算法总体结构</a:t>
            </a: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数据集筛选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算法推理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6529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崔子航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255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蔡响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9965" y="4032885"/>
            <a:ext cx="13258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李校青</a:t>
            </a: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b="1">
              <a:solidFill>
                <a:schemeClr val="bg1"/>
              </a:solidFill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</a:rPr>
              <a:t>UI</a:t>
            </a:r>
            <a:r>
              <a:rPr lang="zh-CN" altLang="en-US" b="1">
                <a:solidFill>
                  <a:schemeClr val="bg1"/>
                </a:solidFill>
              </a:rPr>
              <a:t>界面实现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9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7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5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6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4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2151" y="1799339"/>
            <a:ext cx="4924425" cy="1669415"/>
            <a:chOff x="409961" y="2242603"/>
            <a:chExt cx="4924425" cy="1669415"/>
          </a:xfrm>
        </p:grpSpPr>
        <p:pic>
          <p:nvPicPr>
            <p:cNvPr id="25" name="图片 2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266415"/>
              <a:ext cx="2426335" cy="1621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242603"/>
              <a:ext cx="2498090" cy="16694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组合 26"/>
          <p:cNvGrpSpPr/>
          <p:nvPr/>
        </p:nvGrpSpPr>
        <p:grpSpPr>
          <a:xfrm>
            <a:off x="5940157" y="1799339"/>
            <a:ext cx="4979317" cy="1672261"/>
            <a:chOff x="5983706" y="2237914"/>
            <a:chExt cx="4979317" cy="1672261"/>
          </a:xfrm>
        </p:grpSpPr>
        <p:pic>
          <p:nvPicPr>
            <p:cNvPr id="28" name="图片 2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37914"/>
              <a:ext cx="2468818" cy="16502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1413061" y="4148459"/>
            <a:ext cx="3134360" cy="2319020"/>
            <a:chOff x="1232168" y="4236791"/>
            <a:chExt cx="3134360" cy="2319020"/>
          </a:xfrm>
        </p:grpSpPr>
        <p:pic>
          <p:nvPicPr>
            <p:cNvPr id="31" name="图片 30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36791"/>
              <a:ext cx="1558290" cy="2310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208" y="4266001"/>
              <a:ext cx="1544320" cy="22898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组合 32"/>
          <p:cNvGrpSpPr/>
          <p:nvPr/>
        </p:nvGrpSpPr>
        <p:grpSpPr>
          <a:xfrm>
            <a:off x="6121041" y="4143751"/>
            <a:ext cx="4657898" cy="2233157"/>
            <a:chOff x="5997590" y="4370446"/>
            <a:chExt cx="4657898" cy="2233157"/>
          </a:xfrm>
        </p:grpSpPr>
        <p:pic>
          <p:nvPicPr>
            <p:cNvPr id="34" name="图片 33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370446"/>
              <a:ext cx="2342915" cy="2233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370446"/>
              <a:ext cx="2314983" cy="220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2333687" y="13301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多对象主体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768833" y="13622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发丝与类发丝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102854" y="36504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主体部分被遮挡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538000" y="370412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主体颜色接近背景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62312" y="865813"/>
            <a:ext cx="3446288" cy="1913681"/>
            <a:chOff x="768538" y="2703034"/>
            <a:chExt cx="3446288" cy="1913681"/>
          </a:xfrm>
        </p:grpSpPr>
        <p:pic>
          <p:nvPicPr>
            <p:cNvPr id="12" name="图片 1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26911" cy="19136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40" y="873995"/>
            <a:ext cx="1429124" cy="19054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24" y="865814"/>
            <a:ext cx="1429125" cy="1905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12275" y="3077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主体部分镂空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417700" y="30772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半透明主体</a:t>
            </a:r>
          </a:p>
        </p:txBody>
      </p:sp>
      <p:pic>
        <p:nvPicPr>
          <p:cNvPr id="18" name="图片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25" y="865813"/>
            <a:ext cx="1942862" cy="173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270" y="740410"/>
            <a:ext cx="2602865" cy="20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5784874" y="308944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小物体主体</a:t>
            </a: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32639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4K</a:t>
            </a:r>
            <a:r>
              <a:rPr lang="zh-CN" altLang="en-US" b="1">
                <a:solidFill>
                  <a:schemeClr val="bg1"/>
                </a:solidFill>
              </a:rPr>
              <a:t>图像推理时间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Execution process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168742" y="40318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待分割的图像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软件前端交互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模型载入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图像前处理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350543" y="403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模型推理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图像后处理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前景图像掩码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5535307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42620" y="3296660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34927" y="3254973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前景分离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立方体 8"/>
          <p:cNvSpPr/>
          <p:nvPr/>
        </p:nvSpPr>
        <p:spPr>
          <a:xfrm>
            <a:off x="4562475" y="6488430"/>
            <a:ext cx="380365" cy="308610"/>
          </a:xfrm>
          <a:prstGeom prst="cube">
            <a:avLst>
              <a:gd name="adj" fmla="val 22692"/>
            </a:avLst>
          </a:prstGeom>
          <a:solidFill>
            <a:srgbClr val="9393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 dirty="0"/>
          </a:p>
        </p:txBody>
      </p:sp>
      <p:sp>
        <p:nvSpPr>
          <p:cNvPr id="127" name="文本框 126"/>
          <p:cNvSpPr txBox="1"/>
          <p:nvPr/>
        </p:nvSpPr>
        <p:spPr>
          <a:xfrm>
            <a:off x="4970780" y="6488430"/>
            <a:ext cx="1119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GRSU-L</a:t>
            </a:r>
            <a:r>
              <a:rPr lang="zh-CN" altLang="en-US" sz="1200">
                <a:solidFill>
                  <a:schemeClr val="bg1"/>
                </a:solidFill>
              </a:rPr>
              <a:t>结构</a:t>
            </a:r>
          </a:p>
        </p:txBody>
      </p:sp>
      <p:grpSp>
        <p:nvGrpSpPr>
          <p:cNvPr id="138" name="组合 137"/>
          <p:cNvGrpSpPr/>
          <p:nvPr/>
        </p:nvGrpSpPr>
        <p:grpSpPr>
          <a:xfrm>
            <a:off x="296545" y="2357120"/>
            <a:ext cx="5983605" cy="3847465"/>
            <a:chOff x="4234" y="2081"/>
            <a:chExt cx="7902" cy="5467"/>
          </a:xfrm>
        </p:grpSpPr>
        <p:grpSp>
          <p:nvGrpSpPr>
            <p:cNvPr id="136" name="组合 135"/>
            <p:cNvGrpSpPr/>
            <p:nvPr/>
          </p:nvGrpSpPr>
          <p:grpSpPr>
            <a:xfrm>
              <a:off x="4234" y="2081"/>
              <a:ext cx="7902" cy="5467"/>
              <a:chOff x="4234" y="2081"/>
              <a:chExt cx="7902" cy="5467"/>
            </a:xfrm>
          </p:grpSpPr>
          <p:sp>
            <p:nvSpPr>
              <p:cNvPr id="3" name="矩形 2"/>
              <p:cNvSpPr/>
              <p:nvPr/>
            </p:nvSpPr>
            <p:spPr>
              <a:xfrm flipV="1">
                <a:off x="10638" y="3683"/>
                <a:ext cx="541" cy="81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 flipV="1">
                <a:off x="10644" y="4715"/>
                <a:ext cx="530" cy="81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flipV="1">
                <a:off x="10573" y="5658"/>
                <a:ext cx="672" cy="81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4234" y="2081"/>
                <a:ext cx="7902" cy="5467"/>
                <a:chOff x="569503" y="1200151"/>
                <a:chExt cx="8292054" cy="5737220"/>
              </a:xfrm>
            </p:grpSpPr>
            <p:sp>
              <p:nvSpPr>
                <p:cNvPr id="28" name="立方体 27"/>
                <p:cNvSpPr/>
                <p:nvPr/>
              </p:nvSpPr>
              <p:spPr>
                <a:xfrm>
                  <a:off x="1259381" y="2405791"/>
                  <a:ext cx="1209835" cy="919253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31" name="立方体 30"/>
                <p:cNvSpPr/>
                <p:nvPr/>
              </p:nvSpPr>
              <p:spPr>
                <a:xfrm>
                  <a:off x="1259381" y="1250950"/>
                  <a:ext cx="1273543" cy="919253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38" name="箭头: 下 6"/>
                <p:cNvSpPr/>
                <p:nvPr/>
              </p:nvSpPr>
              <p:spPr>
                <a:xfrm>
                  <a:off x="1737281" y="2179251"/>
                  <a:ext cx="128230" cy="376045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40" name="立方体 39"/>
                <p:cNvSpPr/>
                <p:nvPr/>
              </p:nvSpPr>
              <p:spPr>
                <a:xfrm>
                  <a:off x="1296856" y="3560632"/>
                  <a:ext cx="1073855" cy="767347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57" name="箭头: 下 29"/>
                <p:cNvSpPr/>
                <p:nvPr/>
              </p:nvSpPr>
              <p:spPr>
                <a:xfrm>
                  <a:off x="1737280" y="3334093"/>
                  <a:ext cx="113817" cy="313904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59" name="立方体 58"/>
                <p:cNvSpPr/>
                <p:nvPr/>
              </p:nvSpPr>
              <p:spPr>
                <a:xfrm>
                  <a:off x="1322372" y="4582952"/>
                  <a:ext cx="884420" cy="681489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60" name="箭头: 下 33"/>
                <p:cNvSpPr/>
                <p:nvPr/>
              </p:nvSpPr>
              <p:spPr>
                <a:xfrm>
                  <a:off x="1731843" y="4337028"/>
                  <a:ext cx="101683" cy="289950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61" name="立方体 60"/>
                <p:cNvSpPr/>
                <p:nvPr/>
              </p:nvSpPr>
              <p:spPr>
                <a:xfrm>
                  <a:off x="1377725" y="5456172"/>
                  <a:ext cx="801973" cy="649554"/>
                </a:xfrm>
                <a:prstGeom prst="cube">
                  <a:avLst>
                    <a:gd name="adj" fmla="val 22692"/>
                  </a:avLst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62" name="箭头: 下 35"/>
                <p:cNvSpPr/>
                <p:nvPr/>
              </p:nvSpPr>
              <p:spPr>
                <a:xfrm>
                  <a:off x="1731843" y="5294242"/>
                  <a:ext cx="93739" cy="238377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63" name="立方体 62"/>
                <p:cNvSpPr/>
                <p:nvPr/>
              </p:nvSpPr>
              <p:spPr>
                <a:xfrm>
                  <a:off x="3476492" y="6106207"/>
                  <a:ext cx="801973" cy="649554"/>
                </a:xfrm>
                <a:prstGeom prst="cube">
                  <a:avLst>
                    <a:gd name="adj" fmla="val 22692"/>
                  </a:avLst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64" name="箭头: 直角上 9"/>
                <p:cNvSpPr/>
                <p:nvPr/>
              </p:nvSpPr>
              <p:spPr>
                <a:xfrm rot="5400000">
                  <a:off x="2378575" y="5497575"/>
                  <a:ext cx="417202" cy="1710667"/>
                </a:xfrm>
                <a:prstGeom prst="bentUpArrow">
                  <a:avLst>
                    <a:gd name="adj1" fmla="val 14401"/>
                    <a:gd name="adj2" fmla="val 12887"/>
                    <a:gd name="adj3" fmla="val 17429"/>
                  </a:avLst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5" name="箭头: 直角上 40"/>
                <p:cNvSpPr/>
                <p:nvPr/>
              </p:nvSpPr>
              <p:spPr>
                <a:xfrm>
                  <a:off x="4312447" y="6182173"/>
                  <a:ext cx="1534196" cy="379337"/>
                </a:xfrm>
                <a:prstGeom prst="bentUpArrow">
                  <a:avLst>
                    <a:gd name="adj1" fmla="val 14401"/>
                    <a:gd name="adj2" fmla="val 12887"/>
                    <a:gd name="adj3" fmla="val 17429"/>
                  </a:avLst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66" name="立方体 65"/>
                <p:cNvSpPr/>
                <p:nvPr/>
              </p:nvSpPr>
              <p:spPr>
                <a:xfrm>
                  <a:off x="5297301" y="2462302"/>
                  <a:ext cx="1209835" cy="919253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81" name="立方体 80"/>
                <p:cNvSpPr/>
                <p:nvPr/>
              </p:nvSpPr>
              <p:spPr>
                <a:xfrm>
                  <a:off x="5297301" y="1307461"/>
                  <a:ext cx="1273543" cy="919253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82" name="箭头: 下 43"/>
                <p:cNvSpPr/>
                <p:nvPr/>
              </p:nvSpPr>
              <p:spPr>
                <a:xfrm rot="10800000">
                  <a:off x="5775201" y="2235762"/>
                  <a:ext cx="128230" cy="376045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85" name="立方体 84"/>
                <p:cNvSpPr/>
                <p:nvPr/>
              </p:nvSpPr>
              <p:spPr>
                <a:xfrm>
                  <a:off x="5334776" y="3617143"/>
                  <a:ext cx="1073855" cy="767347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88" name="箭头: 下 45"/>
                <p:cNvSpPr/>
                <p:nvPr/>
              </p:nvSpPr>
              <p:spPr>
                <a:xfrm rot="10800000">
                  <a:off x="5775200" y="3390604"/>
                  <a:ext cx="113817" cy="313904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89" name="立方体 88"/>
                <p:cNvSpPr/>
                <p:nvPr/>
              </p:nvSpPr>
              <p:spPr>
                <a:xfrm>
                  <a:off x="5359320" y="4647381"/>
                  <a:ext cx="884420" cy="681489"/>
                </a:xfrm>
                <a:prstGeom prst="cube">
                  <a:avLst/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91" name="箭头: 下 47"/>
                <p:cNvSpPr/>
                <p:nvPr/>
              </p:nvSpPr>
              <p:spPr>
                <a:xfrm rot="10800000">
                  <a:off x="5769763" y="4393539"/>
                  <a:ext cx="101683" cy="289950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92" name="立方体 91"/>
                <p:cNvSpPr/>
                <p:nvPr/>
              </p:nvSpPr>
              <p:spPr>
                <a:xfrm>
                  <a:off x="5415645" y="5512683"/>
                  <a:ext cx="801973" cy="649554"/>
                </a:xfrm>
                <a:prstGeom prst="cube">
                  <a:avLst>
                    <a:gd name="adj" fmla="val 22692"/>
                  </a:avLst>
                </a:prstGeom>
                <a:solidFill>
                  <a:srgbClr val="9393C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b="1" dirty="0"/>
                </a:p>
              </p:txBody>
            </p:sp>
            <p:sp>
              <p:nvSpPr>
                <p:cNvPr id="93" name="箭头: 下 49"/>
                <p:cNvSpPr/>
                <p:nvPr/>
              </p:nvSpPr>
              <p:spPr>
                <a:xfrm rot="10800000">
                  <a:off x="5754660" y="5348806"/>
                  <a:ext cx="93739" cy="238377"/>
                </a:xfrm>
                <a:prstGeom prst="down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b="1"/>
                </a:p>
              </p:txBody>
            </p:sp>
            <p:sp>
              <p:nvSpPr>
                <p:cNvPr id="96" name="箭头: 右 50"/>
                <p:cNvSpPr/>
                <p:nvPr/>
              </p:nvSpPr>
              <p:spPr>
                <a:xfrm>
                  <a:off x="2468981" y="1697306"/>
                  <a:ext cx="2828231" cy="127494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7" name="箭头: 右 51"/>
                <p:cNvSpPr/>
                <p:nvPr/>
              </p:nvSpPr>
              <p:spPr>
                <a:xfrm>
                  <a:off x="2370711" y="2821329"/>
                  <a:ext cx="2926590" cy="158126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8" name="箭头: 右 52"/>
                <p:cNvSpPr/>
                <p:nvPr/>
              </p:nvSpPr>
              <p:spPr>
                <a:xfrm>
                  <a:off x="2292485" y="3934501"/>
                  <a:ext cx="3042393" cy="131055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99" name="箭头: 右 53"/>
                <p:cNvSpPr/>
                <p:nvPr/>
              </p:nvSpPr>
              <p:spPr>
                <a:xfrm>
                  <a:off x="2139227" y="4900296"/>
                  <a:ext cx="3220085" cy="127000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00" name="箭头: 右 54"/>
                <p:cNvSpPr/>
                <p:nvPr/>
              </p:nvSpPr>
              <p:spPr>
                <a:xfrm>
                  <a:off x="2139666" y="5756451"/>
                  <a:ext cx="3255479" cy="123932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02" name="箭头: 右 55"/>
                <p:cNvSpPr/>
                <p:nvPr/>
              </p:nvSpPr>
              <p:spPr>
                <a:xfrm>
                  <a:off x="6460624" y="1697604"/>
                  <a:ext cx="666638" cy="158126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pic>
              <p:nvPicPr>
                <p:cNvPr id="105" name="图片 10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1747" y="1306204"/>
                  <a:ext cx="691200" cy="864000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06" name="箭头: 右 57"/>
                <p:cNvSpPr/>
                <p:nvPr/>
              </p:nvSpPr>
              <p:spPr>
                <a:xfrm>
                  <a:off x="7437968" y="1688027"/>
                  <a:ext cx="802106" cy="158120"/>
                </a:xfrm>
                <a:prstGeom prst="rightArrow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/>
                </a:p>
              </p:txBody>
            </p:sp>
            <p:pic>
              <p:nvPicPr>
                <p:cNvPr id="114" name="图片 11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0357" y="1312885"/>
                  <a:ext cx="691200" cy="864000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18" name="箭头: 右 74"/>
                <p:cNvSpPr/>
                <p:nvPr/>
              </p:nvSpPr>
              <p:spPr>
                <a:xfrm>
                  <a:off x="6408631" y="2847566"/>
                  <a:ext cx="684263" cy="131889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pic>
              <p:nvPicPr>
                <p:cNvPr id="119" name="图片 11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9982" y="2529206"/>
                  <a:ext cx="612140" cy="765175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20" name="箭头: 右 76"/>
                <p:cNvSpPr/>
                <p:nvPr/>
              </p:nvSpPr>
              <p:spPr>
                <a:xfrm>
                  <a:off x="6290857" y="3935096"/>
                  <a:ext cx="755650" cy="130810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4897" y="3590926"/>
                  <a:ext cx="615950" cy="770255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22" name="箭头: 右 78"/>
                <p:cNvSpPr/>
                <p:nvPr/>
              </p:nvSpPr>
              <p:spPr>
                <a:xfrm>
                  <a:off x="6217832" y="4910456"/>
                  <a:ext cx="824865" cy="154940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pic>
              <p:nvPicPr>
                <p:cNvPr id="123" name="图片 12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9177" y="4593591"/>
                  <a:ext cx="588645" cy="735330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24" name="箭头: 右 82"/>
                <p:cNvSpPr/>
                <p:nvPr/>
              </p:nvSpPr>
              <p:spPr>
                <a:xfrm>
                  <a:off x="6156237" y="5756276"/>
                  <a:ext cx="794385" cy="164465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pic>
              <p:nvPicPr>
                <p:cNvPr id="125" name="图片 1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4412" y="5484496"/>
                  <a:ext cx="496570" cy="621030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pic>
              <p:nvPicPr>
                <p:cNvPr id="126" name="图片 12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757" y="6125071"/>
                  <a:ext cx="488950" cy="611505"/>
                </a:xfrm>
                <a:prstGeom prst="rect">
                  <a:avLst/>
                </a:prstGeom>
                <a:scene3d>
                  <a:camera prst="orthographicFront">
                    <a:rot lat="20700000" lon="4512000" rev="21546000"/>
                  </a:camera>
                  <a:lightRig rig="threePt" dir="t"/>
                </a:scene3d>
              </p:spPr>
            </p:pic>
            <p:sp>
              <p:nvSpPr>
                <p:cNvPr id="128" name="箭头: 直角上 13"/>
                <p:cNvSpPr/>
                <p:nvPr/>
              </p:nvSpPr>
              <p:spPr>
                <a:xfrm>
                  <a:off x="7579893" y="1760220"/>
                  <a:ext cx="310928" cy="4808760"/>
                </a:xfrm>
                <a:prstGeom prst="bentUpArrow">
                  <a:avLst>
                    <a:gd name="adj1" fmla="val 27204"/>
                    <a:gd name="adj2" fmla="val 0"/>
                    <a:gd name="adj3" fmla="val 0"/>
                  </a:avLst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643760" y="1200151"/>
                  <a:ext cx="8216721" cy="5737220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503" y="1404487"/>
                  <a:ext cx="689811" cy="862264"/>
                </a:xfrm>
                <a:prstGeom prst="rect">
                  <a:avLst/>
                </a:prstGeom>
                <a:scene3d>
                  <a:camera prst="orthographicFront">
                    <a:rot lat="20702292" lon="4509372" rev="21546135"/>
                  </a:camera>
                  <a:lightRig rig="threePt" dir="t"/>
                </a:scene3d>
              </p:spPr>
            </p:pic>
          </p:grpSp>
          <p:sp>
            <p:nvSpPr>
              <p:cNvPr id="129" name="矩形 128"/>
              <p:cNvSpPr/>
              <p:nvPr/>
            </p:nvSpPr>
            <p:spPr>
              <a:xfrm flipV="1">
                <a:off x="10549" y="6459"/>
                <a:ext cx="672" cy="83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7" name="箭头: 右 86"/>
            <p:cNvSpPr/>
            <p:nvPr/>
          </p:nvSpPr>
          <p:spPr>
            <a:xfrm>
              <a:off x="8739" y="7107"/>
              <a:ext cx="1728" cy="120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850900" y="184524"/>
            <a:ext cx="5189792" cy="1925637"/>
            <a:chOff x="1977" y="2654"/>
            <a:chExt cx="15595" cy="7370"/>
          </a:xfrm>
        </p:grpSpPr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494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5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496" name="图片 495" descr="CMSQJHWUQ~`T70159$DB18U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/>
            <a:srcRect l="2505" t="9695" r="3274" b="3453"/>
            <a:stretch>
              <a:fillRect/>
            </a:stretch>
          </p:blipFill>
          <p:spPr>
            <a:xfrm>
              <a:off x="5096" y="4549"/>
              <a:ext cx="1536" cy="1002"/>
            </a:xfrm>
            <a:prstGeom prst="rect">
              <a:avLst/>
            </a:prstGeom>
          </p:spPr>
        </p:pic>
        <p:pic>
          <p:nvPicPr>
            <p:cNvPr id="497" name="图片 496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498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99" name="图片 498" descr="000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500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右大括号 500"/>
            <p:cNvSpPr/>
            <p:nvPr/>
          </p:nvSpPr>
          <p:spPr>
            <a:xfrm>
              <a:off x="6952" y="4849"/>
              <a:ext cx="862" cy="2348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文本框 501"/>
            <p:cNvSpPr txBox="1"/>
            <p:nvPr/>
          </p:nvSpPr>
          <p:spPr>
            <a:xfrm>
              <a:off x="3858" y="4410"/>
              <a:ext cx="1701" cy="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503" name="文本框 502"/>
            <p:cNvSpPr txBox="1"/>
            <p:nvPr/>
          </p:nvSpPr>
          <p:spPr>
            <a:xfrm>
              <a:off x="3858" y="6286"/>
              <a:ext cx="1701" cy="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504" name="文本框 503"/>
            <p:cNvSpPr txBox="1"/>
            <p:nvPr/>
          </p:nvSpPr>
          <p:spPr>
            <a:xfrm>
              <a:off x="7897" y="5219"/>
              <a:ext cx="1963" cy="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505" name="文本框 504"/>
            <p:cNvSpPr txBox="1"/>
            <p:nvPr/>
          </p:nvSpPr>
          <p:spPr>
            <a:xfrm>
              <a:off x="9482" y="5443"/>
              <a:ext cx="1841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506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文本框 506"/>
            <p:cNvSpPr txBox="1"/>
            <p:nvPr/>
          </p:nvSpPr>
          <p:spPr>
            <a:xfrm>
              <a:off x="7795" y="2654"/>
              <a:ext cx="1841" cy="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50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9" name="箭头: 右 52"/>
            <p:cNvSpPr/>
            <p:nvPr/>
          </p:nvSpPr>
          <p:spPr>
            <a:xfrm flipV="1">
              <a:off x="14670" y="5811"/>
              <a:ext cx="841" cy="2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0" name="加号 509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1" name="文本框 510"/>
            <p:cNvSpPr txBox="1"/>
            <p:nvPr/>
          </p:nvSpPr>
          <p:spPr>
            <a:xfrm>
              <a:off x="10803" y="5442"/>
              <a:ext cx="2255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pic>
          <p:nvPicPr>
            <p:cNvPr id="512" name="图片 5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612"/>
              <a:ext cx="1537" cy="1026"/>
            </a:xfrm>
            <a:prstGeom prst="rect">
              <a:avLst/>
            </a:prstGeom>
          </p:spPr>
        </p:pic>
        <p:grpSp>
          <p:nvGrpSpPr>
            <p:cNvPr id="513" name="组合 512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514" name="矩形 513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5" name="矩形 514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6" name="文本框 515"/>
            <p:cNvSpPr txBox="1"/>
            <p:nvPr/>
          </p:nvSpPr>
          <p:spPr>
            <a:xfrm>
              <a:off x="13598" y="5432"/>
              <a:ext cx="1341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8" name="文本框 517"/>
            <p:cNvSpPr txBox="1"/>
            <p:nvPr/>
          </p:nvSpPr>
          <p:spPr>
            <a:xfrm>
              <a:off x="1977" y="7251"/>
              <a:ext cx="2098" cy="1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9" name="文本框 518"/>
            <p:cNvSpPr txBox="1"/>
            <p:nvPr/>
          </p:nvSpPr>
          <p:spPr>
            <a:xfrm>
              <a:off x="15353" y="5432"/>
              <a:ext cx="2219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</a:p>
          </p:txBody>
        </p:sp>
        <p:sp>
          <p:nvSpPr>
            <p:cNvPr id="52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1" name="矩形 520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52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文本框 522"/>
            <p:cNvSpPr txBox="1"/>
            <p:nvPr/>
          </p:nvSpPr>
          <p:spPr>
            <a:xfrm>
              <a:off x="6393" y="3447"/>
              <a:ext cx="2031" cy="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524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文本框 525"/>
            <p:cNvSpPr txBox="1"/>
            <p:nvPr/>
          </p:nvSpPr>
          <p:spPr>
            <a:xfrm>
              <a:off x="7898" y="6445"/>
              <a:ext cx="3243" cy="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边缘Loss</a:t>
              </a:r>
            </a:p>
          </p:txBody>
        </p:sp>
        <p:sp>
          <p:nvSpPr>
            <p:cNvPr id="52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9" name="文本框 528"/>
            <p:cNvSpPr txBox="1"/>
            <p:nvPr/>
          </p:nvSpPr>
          <p:spPr>
            <a:xfrm>
              <a:off x="7917" y="8479"/>
              <a:ext cx="1841" cy="1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sp>
          <p:nvSpPr>
            <p:cNvPr id="530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箭头: 右 52"/>
            <p:cNvSpPr/>
            <p:nvPr/>
          </p:nvSpPr>
          <p:spPr>
            <a:xfrm rot="16200000">
              <a:off x="11724" y="7709"/>
              <a:ext cx="2401" cy="226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加号 53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文本框 534"/>
            <p:cNvSpPr txBox="1"/>
            <p:nvPr/>
          </p:nvSpPr>
          <p:spPr>
            <a:xfrm>
              <a:off x="12396" y="5382"/>
              <a:ext cx="1718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</a:p>
          </p:txBody>
        </p:sp>
        <p:cxnSp>
          <p:nvCxnSpPr>
            <p:cNvPr id="536" name="直接箭头连接符 535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文本框 536"/>
            <p:cNvSpPr txBox="1"/>
            <p:nvPr/>
          </p:nvSpPr>
          <p:spPr>
            <a:xfrm>
              <a:off x="6290" y="9086"/>
              <a:ext cx="2035" cy="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</a:p>
          </p:txBody>
        </p:sp>
        <p:sp>
          <p:nvSpPr>
            <p:cNvPr id="538" name="矩形 537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pic>
          <p:nvPicPr>
            <p:cNvPr id="539" name="图片 5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540" name="直接箭头连接符 539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接箭头连接符 540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5" name="圆角矩形 544"/>
          <p:cNvSpPr/>
          <p:nvPr/>
        </p:nvSpPr>
        <p:spPr>
          <a:xfrm>
            <a:off x="782320" y="97155"/>
            <a:ext cx="5258435" cy="2085975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6" name="下弧形箭头 545"/>
          <p:cNvSpPr/>
          <p:nvPr/>
        </p:nvSpPr>
        <p:spPr>
          <a:xfrm rot="15960000">
            <a:off x="5725160" y="1637030"/>
            <a:ext cx="1007745" cy="307340"/>
          </a:xfrm>
          <a:prstGeom prst="curvedUpArrow">
            <a:avLst>
              <a:gd name="adj1" fmla="val 8094"/>
              <a:gd name="adj2" fmla="val 42595"/>
              <a:gd name="adj3" fmla="val 39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7" name="下弧形箭头 546"/>
          <p:cNvSpPr/>
          <p:nvPr/>
        </p:nvSpPr>
        <p:spPr>
          <a:xfrm rot="6480000">
            <a:off x="-90805" y="1650365"/>
            <a:ext cx="1007745" cy="307340"/>
          </a:xfrm>
          <a:prstGeom prst="curvedUpArrow">
            <a:avLst>
              <a:gd name="adj1" fmla="val 8094"/>
              <a:gd name="adj2" fmla="val 42595"/>
              <a:gd name="adj3" fmla="val 39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02" name="组合 601"/>
          <p:cNvGrpSpPr/>
          <p:nvPr/>
        </p:nvGrpSpPr>
        <p:grpSpPr>
          <a:xfrm>
            <a:off x="6491605" y="231775"/>
            <a:ext cx="5650230" cy="5958205"/>
            <a:chOff x="10228" y="954"/>
            <a:chExt cx="8898" cy="8605"/>
          </a:xfrm>
        </p:grpSpPr>
        <p:grpSp>
          <p:nvGrpSpPr>
            <p:cNvPr id="448" name="组合 447"/>
            <p:cNvGrpSpPr/>
            <p:nvPr/>
          </p:nvGrpSpPr>
          <p:grpSpPr>
            <a:xfrm>
              <a:off x="11109" y="1000"/>
              <a:ext cx="6283" cy="4029"/>
              <a:chOff x="13231" y="1510"/>
              <a:chExt cx="5567" cy="3497"/>
            </a:xfrm>
          </p:grpSpPr>
          <p:grpSp>
            <p:nvGrpSpPr>
              <p:cNvPr id="446" name="组合 445"/>
              <p:cNvGrpSpPr/>
              <p:nvPr/>
            </p:nvGrpSpPr>
            <p:grpSpPr>
              <a:xfrm>
                <a:off x="13231" y="1510"/>
                <a:ext cx="5567" cy="3497"/>
                <a:chOff x="9037" y="912"/>
                <a:chExt cx="5567" cy="3497"/>
              </a:xfrm>
            </p:grpSpPr>
            <p:grpSp>
              <p:nvGrpSpPr>
                <p:cNvPr id="270" name="组合 269"/>
                <p:cNvGrpSpPr/>
                <p:nvPr/>
              </p:nvGrpSpPr>
              <p:grpSpPr>
                <a:xfrm>
                  <a:off x="9037" y="912"/>
                  <a:ext cx="5567" cy="3497"/>
                  <a:chOff x="9663" y="867"/>
                  <a:chExt cx="6428" cy="4038"/>
                </a:xfrm>
              </p:grpSpPr>
              <p:grpSp>
                <p:nvGrpSpPr>
                  <p:cNvPr id="266" name="组合 265"/>
                  <p:cNvGrpSpPr/>
                  <p:nvPr/>
                </p:nvGrpSpPr>
                <p:grpSpPr>
                  <a:xfrm>
                    <a:off x="9663" y="867"/>
                    <a:ext cx="6428" cy="4038"/>
                    <a:chOff x="932" y="358"/>
                    <a:chExt cx="6454" cy="3325"/>
                  </a:xfrm>
                </p:grpSpPr>
                <p:grpSp>
                  <p:nvGrpSpPr>
                    <p:cNvPr id="227" name="组合 226"/>
                    <p:cNvGrpSpPr/>
                    <p:nvPr/>
                  </p:nvGrpSpPr>
                  <p:grpSpPr>
                    <a:xfrm>
                      <a:off x="932" y="358"/>
                      <a:ext cx="6454" cy="3325"/>
                      <a:chOff x="1260790" y="465489"/>
                      <a:chExt cx="8210797" cy="4816638"/>
                    </a:xfrm>
                  </p:grpSpPr>
                  <p:grpSp>
                    <p:nvGrpSpPr>
                      <p:cNvPr id="228" name="组合 227"/>
                      <p:cNvGrpSpPr/>
                      <p:nvPr/>
                    </p:nvGrpSpPr>
                    <p:grpSpPr>
                      <a:xfrm>
                        <a:off x="2448306" y="465489"/>
                        <a:ext cx="7023281" cy="4816638"/>
                        <a:chOff x="1904200" y="699757"/>
                        <a:chExt cx="7023278" cy="4816653"/>
                      </a:xfrm>
                    </p:grpSpPr>
                    <p:sp>
                      <p:nvSpPr>
                        <p:cNvPr id="230" name="立方体 229"/>
                        <p:cNvSpPr/>
                        <p:nvPr/>
                      </p:nvSpPr>
                      <p:spPr>
                        <a:xfrm>
                          <a:off x="4037033" y="4995490"/>
                          <a:ext cx="2217785" cy="520920"/>
                        </a:xfrm>
                        <a:prstGeom prst="cube">
                          <a:avLst>
                            <a:gd name="adj" fmla="val 63407"/>
                          </a:avLst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050" b="1" baseline="-100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31" name="箭头: 直角上 96"/>
                        <p:cNvSpPr/>
                        <p:nvPr/>
                      </p:nvSpPr>
                      <p:spPr>
                        <a:xfrm>
                          <a:off x="6362744" y="4586465"/>
                          <a:ext cx="1264708" cy="695257"/>
                        </a:xfrm>
                        <a:prstGeom prst="bentUpArrow">
                          <a:avLst>
                            <a:gd name="adj1" fmla="val 13095"/>
                            <a:gd name="adj2" fmla="val 13705"/>
                            <a:gd name="adj3" fmla="val 18578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b="1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32" name="箭头: 直角上 97"/>
                        <p:cNvSpPr/>
                        <p:nvPr/>
                      </p:nvSpPr>
                      <p:spPr>
                        <a:xfrm rot="5400000">
                          <a:off x="3015461" y="4533365"/>
                          <a:ext cx="620453" cy="1206843"/>
                        </a:xfrm>
                        <a:prstGeom prst="bentUpArrow">
                          <a:avLst>
                            <a:gd name="adj1" fmla="val 10180"/>
                            <a:gd name="adj2" fmla="val 13705"/>
                            <a:gd name="adj3" fmla="val 2075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33" name="组合 232"/>
                        <p:cNvGrpSpPr/>
                        <p:nvPr/>
                      </p:nvGrpSpPr>
                      <p:grpSpPr>
                        <a:xfrm>
                          <a:off x="6645782" y="1931329"/>
                          <a:ext cx="1954111" cy="2597163"/>
                          <a:chOff x="7461942" y="1856175"/>
                          <a:chExt cx="1765857" cy="2687425"/>
                        </a:xfrm>
                      </p:grpSpPr>
                      <p:sp>
                        <p:nvSpPr>
                          <p:cNvPr id="234" name="立方体 233"/>
                          <p:cNvSpPr/>
                          <p:nvPr/>
                        </p:nvSpPr>
                        <p:spPr>
                          <a:xfrm>
                            <a:off x="7470280" y="3901584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5" name="立方体 234"/>
                          <p:cNvSpPr/>
                          <p:nvPr/>
                        </p:nvSpPr>
                        <p:spPr>
                          <a:xfrm>
                            <a:off x="7470280" y="3554749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8" name="立方体 237"/>
                          <p:cNvSpPr/>
                          <p:nvPr/>
                        </p:nvSpPr>
                        <p:spPr>
                          <a:xfrm>
                            <a:off x="7461943" y="2505908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立方体 238"/>
                          <p:cNvSpPr/>
                          <p:nvPr/>
                        </p:nvSpPr>
                        <p:spPr>
                          <a:xfrm>
                            <a:off x="7470280" y="2177847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" name="立方体 239"/>
                          <p:cNvSpPr/>
                          <p:nvPr/>
                        </p:nvSpPr>
                        <p:spPr>
                          <a:xfrm>
                            <a:off x="7461942" y="1856175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7030A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1" name="组合 240"/>
                        <p:cNvGrpSpPr/>
                        <p:nvPr/>
                      </p:nvGrpSpPr>
                      <p:grpSpPr>
                        <a:xfrm>
                          <a:off x="1904200" y="2156624"/>
                          <a:ext cx="1954113" cy="2597162"/>
                          <a:chOff x="7461941" y="1856176"/>
                          <a:chExt cx="1765858" cy="2687424"/>
                        </a:xfrm>
                      </p:grpSpPr>
                      <p:sp>
                        <p:nvSpPr>
                          <p:cNvPr id="242" name="立方体 241"/>
                          <p:cNvSpPr/>
                          <p:nvPr/>
                        </p:nvSpPr>
                        <p:spPr>
                          <a:xfrm>
                            <a:off x="7470280" y="3901584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" name="立方体 242"/>
                          <p:cNvSpPr/>
                          <p:nvPr/>
                        </p:nvSpPr>
                        <p:spPr>
                          <a:xfrm>
                            <a:off x="7470280" y="3554749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zh-CN" sz="1050" b="1" baseline="-10000" dirty="0">
                                <a:solidFill>
                                  <a:schemeClr val="bg1"/>
                                </a:solidFill>
                              </a:rPr>
                              <a:t>		</a:t>
                            </a:r>
                          </a:p>
                        </p:txBody>
                      </p:sp>
                      <p:sp>
                        <p:nvSpPr>
                          <p:cNvPr id="246" name="立方体 245"/>
                          <p:cNvSpPr/>
                          <p:nvPr/>
                        </p:nvSpPr>
                        <p:spPr>
                          <a:xfrm>
                            <a:off x="7461944" y="2505908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" name="立方体 246"/>
                          <p:cNvSpPr/>
                          <p:nvPr/>
                        </p:nvSpPr>
                        <p:spPr>
                          <a:xfrm>
                            <a:off x="7470280" y="2177847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1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8" name="立方体 247"/>
                          <p:cNvSpPr/>
                          <p:nvPr/>
                        </p:nvSpPr>
                        <p:spPr>
                          <a:xfrm>
                            <a:off x="7461941" y="1856176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49" name="箭头: 右 100"/>
                        <p:cNvSpPr/>
                        <p:nvPr/>
                      </p:nvSpPr>
                      <p:spPr>
                        <a:xfrm>
                          <a:off x="3678068" y="4295457"/>
                          <a:ext cx="2957345" cy="189623"/>
                        </a:xfrm>
                        <a:prstGeom prst="rightArrow">
                          <a:avLst>
                            <a:gd name="adj1" fmla="val 50000"/>
                            <a:gd name="adj2" fmla="val 59321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0" name="箭头: 右 101"/>
                        <p:cNvSpPr/>
                        <p:nvPr/>
                      </p:nvSpPr>
                      <p:spPr>
                        <a:xfrm>
                          <a:off x="3678068" y="3979286"/>
                          <a:ext cx="2964552" cy="189623"/>
                        </a:xfrm>
                        <a:prstGeom prst="rightArrow">
                          <a:avLst>
                            <a:gd name="adj1" fmla="val 50000"/>
                            <a:gd name="adj2" fmla="val 65941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3" name="箭头: 右 104"/>
                        <p:cNvSpPr/>
                        <p:nvPr/>
                      </p:nvSpPr>
                      <p:spPr>
                        <a:xfrm>
                          <a:off x="3674463" y="2955175"/>
                          <a:ext cx="2957345" cy="236972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4" name="箭头: 右 105"/>
                        <p:cNvSpPr/>
                        <p:nvPr/>
                      </p:nvSpPr>
                      <p:spPr>
                        <a:xfrm>
                          <a:off x="3681671" y="2636802"/>
                          <a:ext cx="2957345" cy="229673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5" name="箭头: 右 106"/>
                        <p:cNvSpPr/>
                        <p:nvPr/>
                      </p:nvSpPr>
                      <p:spPr>
                        <a:xfrm>
                          <a:off x="3667254" y="2335490"/>
                          <a:ext cx="2957345" cy="203993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7" name="文本框 256"/>
                        <p:cNvSpPr txBox="1"/>
                        <p:nvPr/>
                      </p:nvSpPr>
                      <p:spPr>
                        <a:xfrm>
                          <a:off x="2196479" y="1489886"/>
                          <a:ext cx="1914628" cy="3968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900" b="1" dirty="0">
                              <a:solidFill>
                                <a:schemeClr val="bg1"/>
                              </a:solidFill>
                            </a:rPr>
                            <a:t>NxWxC</a:t>
                          </a:r>
                          <a:r>
                            <a:rPr lang="en-US" altLang="zh-CN" sz="900" b="1" baseline="-10000" dirty="0">
                              <a:solidFill>
                                <a:schemeClr val="bg1"/>
                              </a:solidFill>
                            </a:rPr>
                            <a:t>in</a:t>
                          </a:r>
                        </a:p>
                      </p:txBody>
                    </p:sp>
                    <p:sp>
                      <p:nvSpPr>
                        <p:cNvPr id="258" name="箭头: 下 109"/>
                        <p:cNvSpPr/>
                        <p:nvPr/>
                      </p:nvSpPr>
                      <p:spPr>
                        <a:xfrm rot="10800000">
                          <a:off x="7452394" y="1690164"/>
                          <a:ext cx="231175" cy="500942"/>
                        </a:xfrm>
                        <a:prstGeom prst="down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259" name="图片 25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07829" y="699757"/>
                          <a:ext cx="1324800" cy="882649"/>
                        </a:xfrm>
                        <a:prstGeom prst="rect">
                          <a:avLst/>
                        </a:prstGeom>
                        <a:scene3d>
                          <a:camera prst="orthographicFront">
                            <a:rot lat="1350000" lon="18954000" rev="20376000"/>
                          </a:camera>
                          <a:lightRig rig="threePt" dir="t"/>
                        </a:scene3d>
                      </p:spPr>
                    </p:pic>
                    <p:sp>
                      <p:nvSpPr>
                        <p:cNvPr id="260" name="文本框 259"/>
                        <p:cNvSpPr txBox="1"/>
                        <p:nvPr/>
                      </p:nvSpPr>
                      <p:spPr>
                        <a:xfrm>
                          <a:off x="6894845" y="1404753"/>
                          <a:ext cx="2032633" cy="3968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altLang="zh-CN" sz="900" b="1" dirty="0">
                              <a:solidFill>
                                <a:schemeClr val="bg1"/>
                              </a:solidFill>
                            </a:rPr>
                            <a:t>NxWxC</a:t>
                          </a:r>
                          <a:r>
                            <a:rPr lang="en-US" altLang="zh-CN" sz="900" b="1" baseline="-10000" dirty="0">
                              <a:solidFill>
                                <a:schemeClr val="bg1"/>
                              </a:solidFill>
                            </a:rPr>
                            <a:t>out</a:t>
                          </a:r>
                        </a:p>
                      </p:txBody>
                    </p:sp>
                  </p:grpSp>
                  <p:cxnSp>
                    <p:nvCxnSpPr>
                      <p:cNvPr id="262" name="直接连接符 261"/>
                      <p:cNvCxnSpPr/>
                      <p:nvPr/>
                    </p:nvCxnSpPr>
                    <p:spPr>
                      <a:xfrm>
                        <a:off x="1828709" y="2624841"/>
                        <a:ext cx="619506" cy="3260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3" name="文本框 262"/>
                      <p:cNvSpPr txBox="1"/>
                      <p:nvPr/>
                    </p:nvSpPr>
                    <p:spPr>
                      <a:xfrm>
                        <a:off x="1260790" y="3744722"/>
                        <a:ext cx="571084" cy="5295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r"/>
                        <a:r>
                          <a:rPr lang="en-US" altLang="zh-CN" sz="1400" b="1" dirty="0">
                            <a:solidFill>
                              <a:schemeClr val="bg1"/>
                            </a:solidFill>
                          </a:rPr>
                          <a:t>L </a:t>
                        </a:r>
                      </a:p>
                    </p:txBody>
                  </p:sp>
                </p:grpSp>
                <p:pic>
                  <p:nvPicPr>
                    <p:cNvPr id="264" name="图片 263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408" y="1960"/>
                      <a:ext cx="285" cy="1714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65" name="直接连接符 264"/>
                    <p:cNvCxnSpPr/>
                    <p:nvPr/>
                  </p:nvCxnSpPr>
                  <p:spPr>
                    <a:xfrm>
                      <a:off x="1343" y="3675"/>
                      <a:ext cx="2198" cy="2"/>
                    </a:xfrm>
                    <a:prstGeom prst="lin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38100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9" name="箭头: 下 109"/>
                  <p:cNvSpPr/>
                  <p:nvPr/>
                </p:nvSpPr>
                <p:spPr>
                  <a:xfrm rot="10800000">
                    <a:off x="11209" y="1770"/>
                    <a:ext cx="181" cy="420"/>
                  </a:xfrm>
                  <a:prstGeom prst="down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76" name="文本框 275"/>
                <p:cNvSpPr txBox="1"/>
                <p:nvPr/>
              </p:nvSpPr>
              <p:spPr>
                <a:xfrm>
                  <a:off x="10166" y="2759"/>
                  <a:ext cx="684" cy="64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2000" b="1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  <p:sp>
              <p:nvSpPr>
                <p:cNvPr id="277" name="文本框 276"/>
                <p:cNvSpPr txBox="1"/>
                <p:nvPr/>
              </p:nvSpPr>
              <p:spPr>
                <a:xfrm>
                  <a:off x="13409" y="2596"/>
                  <a:ext cx="684" cy="64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2000" b="1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</p:grpSp>
          <p:pic>
            <p:nvPicPr>
              <p:cNvPr id="447" name="图片 44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7" y="1551"/>
                <a:ext cx="1024" cy="599"/>
              </a:xfrm>
              <a:prstGeom prst="rect">
                <a:avLst/>
              </a:prstGeom>
              <a:scene3d>
                <a:camera prst="orthographicFront">
                  <a:rot lat="1351246" lon="18954278" rev="20378323"/>
                </a:camera>
                <a:lightRig rig="threePt" dir="t"/>
              </a:scene3d>
            </p:spPr>
          </p:pic>
        </p:grpSp>
        <p:sp>
          <p:nvSpPr>
            <p:cNvPr id="550" name="圆角矩形标注 549"/>
            <p:cNvSpPr/>
            <p:nvPr/>
          </p:nvSpPr>
          <p:spPr>
            <a:xfrm>
              <a:off x="10228" y="954"/>
              <a:ext cx="8816" cy="8605"/>
            </a:xfrm>
            <a:prstGeom prst="wedgeRoundRectCallout">
              <a:avLst>
                <a:gd name="adj1" fmla="val -56635"/>
                <a:gd name="adj2" fmla="val 58395"/>
                <a:gd name="adj3" fmla="val 16667"/>
              </a:avLst>
            </a:prstGeom>
            <a:noFill/>
            <a:ln>
              <a:solidFill>
                <a:srgbClr val="9393C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2" name="组合 551"/>
            <p:cNvGrpSpPr/>
            <p:nvPr/>
          </p:nvGrpSpPr>
          <p:grpSpPr>
            <a:xfrm>
              <a:off x="10267" y="6843"/>
              <a:ext cx="8831" cy="2052"/>
              <a:chOff x="8675" y="6195"/>
              <a:chExt cx="10129" cy="2416"/>
            </a:xfrm>
          </p:grpSpPr>
          <p:grpSp>
            <p:nvGrpSpPr>
              <p:cNvPr id="553" name="组合 552"/>
              <p:cNvGrpSpPr/>
              <p:nvPr/>
            </p:nvGrpSpPr>
            <p:grpSpPr>
              <a:xfrm>
                <a:off x="8675" y="6195"/>
                <a:ext cx="10129" cy="2416"/>
                <a:chOff x="311" y="3397"/>
                <a:chExt cx="18844" cy="4496"/>
              </a:xfrm>
            </p:grpSpPr>
            <p:sp>
              <p:nvSpPr>
                <p:cNvPr id="554" name="箭头: 直角上 97"/>
                <p:cNvSpPr/>
                <p:nvPr/>
              </p:nvSpPr>
              <p:spPr>
                <a:xfrm>
                  <a:off x="11440" y="5145"/>
                  <a:ext cx="573" cy="971"/>
                </a:xfrm>
                <a:prstGeom prst="bentUpArrow">
                  <a:avLst>
                    <a:gd name="adj1" fmla="val 10180"/>
                    <a:gd name="adj2" fmla="val 939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5" name="椭圆 554"/>
                <p:cNvSpPr/>
                <p:nvPr/>
              </p:nvSpPr>
              <p:spPr>
                <a:xfrm>
                  <a:off x="9528" y="5785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>
                      <a:latin typeface="Arial" panose="020B0604020202020204" pitchFamily="34" charset="0"/>
                      <a:sym typeface="+mn-ea"/>
                    </a:rPr>
                    <a:t>÷</a:t>
                  </a:r>
                  <a:endParaRPr lang="zh-CN" altLang="en-US"/>
                </a:p>
              </p:txBody>
            </p:sp>
            <p:sp>
              <p:nvSpPr>
                <p:cNvPr id="556" name="箭头: 右 100"/>
                <p:cNvSpPr/>
                <p:nvPr/>
              </p:nvSpPr>
              <p:spPr>
                <a:xfrm>
                  <a:off x="5635" y="4783"/>
                  <a:ext cx="694" cy="151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7" name="立方体 556"/>
                <p:cNvSpPr/>
                <p:nvPr/>
              </p:nvSpPr>
              <p:spPr>
                <a:xfrm>
                  <a:off x="311" y="4465"/>
                  <a:ext cx="3212" cy="662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b="1" dirty="0">
                      <a:solidFill>
                        <a:schemeClr val="bg1"/>
                      </a:solidFill>
                    </a:rPr>
                    <a:t>X : C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</a:rPr>
                    <a:t>×</a:t>
                  </a: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H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</a:rPr>
                    <a:t>×</a:t>
                  </a: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W</a:t>
                  </a:r>
                  <a:endParaRPr lang="en-US" altLang="zh-CN" sz="800" b="1" baseline="-10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58" name="组合 557"/>
                <p:cNvGrpSpPr/>
                <p:nvPr/>
              </p:nvGrpSpPr>
              <p:grpSpPr>
                <a:xfrm>
                  <a:off x="16413" y="4506"/>
                  <a:ext cx="2742" cy="824"/>
                  <a:chOff x="3741" y="6246"/>
                  <a:chExt cx="2742" cy="824"/>
                </a:xfrm>
              </p:grpSpPr>
              <p:sp>
                <p:nvSpPr>
                  <p:cNvPr id="559" name="立方体 558"/>
                  <p:cNvSpPr/>
                  <p:nvPr/>
                </p:nvSpPr>
                <p:spPr>
                  <a:xfrm>
                    <a:off x="3871" y="6246"/>
                    <a:ext cx="2485" cy="69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0" name="文本框 559"/>
                  <p:cNvSpPr txBox="1"/>
                  <p:nvPr/>
                </p:nvSpPr>
                <p:spPr>
                  <a:xfrm>
                    <a:off x="3741" y="6403"/>
                    <a:ext cx="2742" cy="6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Xc: C</a:t>
                    </a:r>
                    <a:r>
                      <a:rPr lang="zh-CN" altLang="en-US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×</a:t>
                    </a:r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H</a:t>
                    </a:r>
                    <a:r>
                      <a:rPr lang="zh-CN" altLang="en-US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×</a:t>
                    </a:r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W</a:t>
                    </a:r>
                  </a:p>
                </p:txBody>
              </p:sp>
            </p:grpSp>
            <p:sp>
              <p:nvSpPr>
                <p:cNvPr id="561" name="圆角矩形 560"/>
                <p:cNvSpPr/>
                <p:nvPr/>
              </p:nvSpPr>
              <p:spPr>
                <a:xfrm>
                  <a:off x="4297" y="4609"/>
                  <a:ext cx="1577" cy="517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baseline="-10000" dirty="0">
                      <a:solidFill>
                        <a:schemeClr val="bg1"/>
                      </a:solidFill>
                      <a:sym typeface="+mn-ea"/>
                    </a:rPr>
                    <a:t>|x</a:t>
                  </a:r>
                  <a:r>
                    <a:rPr lang="en-US" altLang="zh-CN" sz="900" b="1" baseline="-10000" dirty="0">
                      <a:solidFill>
                        <a:schemeClr val="bg1"/>
                      </a:solidFill>
                      <a:sym typeface="+mn-ea"/>
                    </a:rPr>
                    <a:t>c</a:t>
                  </a:r>
                  <a:r>
                    <a:rPr lang="en-US" altLang="zh-CN" sz="1600" b="1" baseline="-10000" dirty="0">
                      <a:solidFill>
                        <a:schemeClr val="bg1"/>
                      </a:solidFill>
                      <a:sym typeface="+mn-ea"/>
                    </a:rPr>
                    <a:t>||</a:t>
                  </a:r>
                  <a:r>
                    <a:rPr lang="en-US" altLang="zh-CN" sz="900" b="1" baseline="-10000" dirty="0">
                      <a:solidFill>
                        <a:schemeClr val="bg1"/>
                      </a:solidFill>
                      <a:sym typeface="+mn-ea"/>
                    </a:rPr>
                    <a:t>2</a:t>
                  </a:r>
                </a:p>
              </p:txBody>
            </p:sp>
            <p:sp>
              <p:nvSpPr>
                <p:cNvPr id="562" name="箭头: 右 100"/>
                <p:cNvSpPr/>
                <p:nvPr/>
              </p:nvSpPr>
              <p:spPr>
                <a:xfrm>
                  <a:off x="7975" y="4783"/>
                  <a:ext cx="5337" cy="120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3" name="矩形 562"/>
                <p:cNvSpPr/>
                <p:nvPr/>
              </p:nvSpPr>
              <p:spPr>
                <a:xfrm flipH="1">
                  <a:off x="5425" y="4252"/>
                  <a:ext cx="1115" cy="9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zh-CN" altLang="en-US" sz="16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4" name="文本框 563"/>
                <p:cNvSpPr txBox="1"/>
                <p:nvPr/>
              </p:nvSpPr>
              <p:spPr>
                <a:xfrm>
                  <a:off x="4607" y="5329"/>
                  <a:ext cx="2959" cy="117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全局上下文嵌入</a:t>
                  </a:r>
                </a:p>
                <a:p>
                  <a:pPr algn="ctr"/>
                  <a:r>
                    <a:rPr lang="en-US" altLang="zh-CN" sz="900" b="1" baseline="-10000" dirty="0">
                      <a:solidFill>
                        <a:schemeClr val="bg1"/>
                      </a:solidFill>
                    </a:rPr>
                    <a:t>Global Context Embedding</a:t>
                  </a:r>
                </a:p>
              </p:txBody>
            </p:sp>
            <p:sp>
              <p:nvSpPr>
                <p:cNvPr id="565" name="箭头: 直角上 97"/>
                <p:cNvSpPr/>
                <p:nvPr/>
              </p:nvSpPr>
              <p:spPr>
                <a:xfrm rot="5400000">
                  <a:off x="8537" y="5067"/>
                  <a:ext cx="1211" cy="861"/>
                </a:xfrm>
                <a:prstGeom prst="bentUpArrow">
                  <a:avLst>
                    <a:gd name="adj1" fmla="val 10180"/>
                    <a:gd name="adj2" fmla="val 939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6" name="箭头: 右 100"/>
                <p:cNvSpPr/>
                <p:nvPr/>
              </p:nvSpPr>
              <p:spPr>
                <a:xfrm>
                  <a:off x="3397" y="4760"/>
                  <a:ext cx="1003" cy="167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7" name="矩形 566"/>
                <p:cNvSpPr/>
                <p:nvPr/>
              </p:nvSpPr>
              <p:spPr>
                <a:xfrm flipH="1">
                  <a:off x="3113" y="4029"/>
                  <a:ext cx="1493" cy="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en-US" altLang="zh-CN" sz="14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568" name="矩形 567"/>
                <p:cNvSpPr/>
                <p:nvPr/>
              </p:nvSpPr>
              <p:spPr>
                <a:xfrm flipH="1">
                  <a:off x="12197" y="4321"/>
                  <a:ext cx="1115" cy="7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en-US" altLang="zh-CN" sz="10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sym typeface="+mn-ea"/>
                  </a:endParaRPr>
                </a:p>
              </p:txBody>
            </p:sp>
            <p:sp>
              <p:nvSpPr>
                <p:cNvPr id="569" name="圆角矩形 568"/>
                <p:cNvSpPr/>
                <p:nvPr/>
              </p:nvSpPr>
              <p:spPr>
                <a:xfrm>
                  <a:off x="6329" y="4609"/>
                  <a:ext cx="1815" cy="518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baseline="-10000" dirty="0">
                      <a:solidFill>
                        <a:schemeClr val="bg1"/>
                      </a:solidFill>
                      <a:sym typeface="+mn-ea"/>
                    </a:rPr>
                    <a:t>Sc</a:t>
                  </a:r>
                  <a:endParaRPr lang="zh-CN" altLang="en-US" sz="16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570" name="文本框 569"/>
                <p:cNvSpPr txBox="1"/>
                <p:nvPr/>
              </p:nvSpPr>
              <p:spPr>
                <a:xfrm>
                  <a:off x="8770" y="6971"/>
                  <a:ext cx="4048" cy="9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通道规范化</a:t>
                  </a:r>
                </a:p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</a:rPr>
                    <a:t>Channel Normalization</a:t>
                  </a:r>
                </a:p>
              </p:txBody>
            </p:sp>
            <p:sp>
              <p:nvSpPr>
                <p:cNvPr id="571" name="矩形 570"/>
                <p:cNvSpPr/>
                <p:nvPr/>
              </p:nvSpPr>
              <p:spPr>
                <a:xfrm flipH="1">
                  <a:off x="8076" y="5478"/>
                  <a:ext cx="2134" cy="9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zh-CN" altLang="en-US" sz="16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72" name="圆角矩形 571"/>
                <p:cNvSpPr/>
                <p:nvPr/>
              </p:nvSpPr>
              <p:spPr>
                <a:xfrm>
                  <a:off x="11357" y="5785"/>
                  <a:ext cx="1216" cy="518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endParaRPr lang="en-US" altLang="zh-CN" sz="16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573" name="左大括号 572"/>
                <p:cNvSpPr/>
                <p:nvPr/>
              </p:nvSpPr>
              <p:spPr>
                <a:xfrm>
                  <a:off x="10046" y="5228"/>
                  <a:ext cx="311" cy="1579"/>
                </a:xfrm>
                <a:prstGeom prst="leftBrace">
                  <a:avLst>
                    <a:gd name="adj1" fmla="val 8333"/>
                    <a:gd name="adj2" fmla="val 49514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4" name="文本框 573"/>
                <p:cNvSpPr txBox="1"/>
                <p:nvPr/>
              </p:nvSpPr>
              <p:spPr>
                <a:xfrm>
                  <a:off x="10129" y="5051"/>
                  <a:ext cx="776" cy="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zh-CN" sz="9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575" name="文本框 574"/>
                <p:cNvSpPr txBox="1"/>
                <p:nvPr/>
              </p:nvSpPr>
              <p:spPr>
                <a:xfrm>
                  <a:off x="10145" y="6341"/>
                  <a:ext cx="997" cy="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c</a:t>
                  </a:r>
                </a:p>
              </p:txBody>
            </p:sp>
            <p:sp>
              <p:nvSpPr>
                <p:cNvPr id="576" name="文本框 575"/>
                <p:cNvSpPr txBox="1"/>
                <p:nvPr/>
              </p:nvSpPr>
              <p:spPr>
                <a:xfrm>
                  <a:off x="10209" y="5845"/>
                  <a:ext cx="1016" cy="51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1200" b="1" baseline="-10000" dirty="0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  <p:sp>
              <p:nvSpPr>
                <p:cNvPr id="577" name="左大括号 576"/>
                <p:cNvSpPr/>
                <p:nvPr/>
              </p:nvSpPr>
              <p:spPr>
                <a:xfrm rot="10800000">
                  <a:off x="10904" y="5228"/>
                  <a:ext cx="311" cy="1579"/>
                </a:xfrm>
                <a:prstGeom prst="leftBrace">
                  <a:avLst>
                    <a:gd name="adj1" fmla="val 8333"/>
                    <a:gd name="adj2" fmla="val 49514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8" name="椭圆 577"/>
                <p:cNvSpPr/>
                <p:nvPr/>
              </p:nvSpPr>
              <p:spPr>
                <a:xfrm>
                  <a:off x="11732" y="4662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/>
                    <a:t>×</a:t>
                  </a:r>
                </a:p>
              </p:txBody>
            </p:sp>
            <p:cxnSp>
              <p:nvCxnSpPr>
                <p:cNvPr id="579" name="曲线连接符 578"/>
                <p:cNvCxnSpPr/>
                <p:nvPr/>
              </p:nvCxnSpPr>
              <p:spPr>
                <a:xfrm rot="10800000" flipV="1">
                  <a:off x="13312" y="4512"/>
                  <a:ext cx="690" cy="615"/>
                </a:xfrm>
                <a:prstGeom prst="curvedConnector3">
                  <a:avLst>
                    <a:gd name="adj1" fmla="val 4333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0" name="箭头: 右 76"/>
                <p:cNvSpPr/>
                <p:nvPr/>
              </p:nvSpPr>
              <p:spPr>
                <a:xfrm>
                  <a:off x="14780" y="4852"/>
                  <a:ext cx="722" cy="120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581" name="椭圆 580"/>
                <p:cNvSpPr/>
                <p:nvPr/>
              </p:nvSpPr>
              <p:spPr>
                <a:xfrm>
                  <a:off x="14315" y="4662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/>
                </a:p>
              </p:txBody>
            </p:sp>
            <p:sp>
              <p:nvSpPr>
                <p:cNvPr id="582" name="文本框 581"/>
                <p:cNvSpPr txBox="1"/>
                <p:nvPr/>
              </p:nvSpPr>
              <p:spPr>
                <a:xfrm>
                  <a:off x="14075" y="4582"/>
                  <a:ext cx="878" cy="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b="1">
                      <a:solidFill>
                        <a:schemeClr val="bg1"/>
                      </a:solidFill>
                    </a:rPr>
                    <a:t>+1</a:t>
                  </a:r>
                </a:p>
              </p:txBody>
            </p:sp>
            <p:sp>
              <p:nvSpPr>
                <p:cNvPr id="583" name="箭头: 右 100"/>
                <p:cNvSpPr/>
                <p:nvPr/>
              </p:nvSpPr>
              <p:spPr>
                <a:xfrm rot="5400000">
                  <a:off x="15185" y="3990"/>
                  <a:ext cx="1091" cy="146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4" name="流程图: 过程 583"/>
                <p:cNvSpPr/>
                <p:nvPr/>
              </p:nvSpPr>
              <p:spPr>
                <a:xfrm flipV="1">
                  <a:off x="1912" y="3397"/>
                  <a:ext cx="13865" cy="120"/>
                </a:xfrm>
                <a:prstGeom prst="flowChartProcess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5" name="流程图: 过程 584"/>
                <p:cNvSpPr/>
                <p:nvPr/>
              </p:nvSpPr>
              <p:spPr>
                <a:xfrm rot="5400000" flipV="1">
                  <a:off x="1386" y="4043"/>
                  <a:ext cx="1172" cy="120"/>
                </a:xfrm>
                <a:prstGeom prst="flowChartProcess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6" name="椭圆 585"/>
                <p:cNvSpPr/>
                <p:nvPr/>
              </p:nvSpPr>
              <p:spPr>
                <a:xfrm>
                  <a:off x="15501" y="4680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/>
                    <a:t>×</a:t>
                  </a:r>
                </a:p>
              </p:txBody>
            </p:sp>
            <p:sp>
              <p:nvSpPr>
                <p:cNvPr id="587" name="箭头: 右 100"/>
                <p:cNvSpPr/>
                <p:nvPr/>
              </p:nvSpPr>
              <p:spPr>
                <a:xfrm>
                  <a:off x="15966" y="4853"/>
                  <a:ext cx="592" cy="120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8" name="文本框 587"/>
                <p:cNvSpPr txBox="1"/>
                <p:nvPr/>
              </p:nvSpPr>
              <p:spPr>
                <a:xfrm>
                  <a:off x="13358" y="5178"/>
                  <a:ext cx="2860" cy="121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门适应</a:t>
                  </a:r>
                </a:p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</a:rPr>
                    <a:t>Gating Adaptation</a:t>
                  </a:r>
                </a:p>
              </p:txBody>
            </p:sp>
            <p:sp>
              <p:nvSpPr>
                <p:cNvPr id="589" name="矩形: 圆角 145"/>
                <p:cNvSpPr/>
                <p:nvPr/>
              </p:nvSpPr>
              <p:spPr>
                <a:xfrm>
                  <a:off x="13043" y="4305"/>
                  <a:ext cx="3346" cy="2219"/>
                </a:xfrm>
                <a:prstGeom prst="roundRect">
                  <a:avLst/>
                </a:prstGeom>
                <a:noFill/>
                <a:ln>
                  <a:solidFill>
                    <a:srgbClr val="EBF9F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BF9F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0" name="矩形: 圆角 135"/>
                <p:cNvSpPr/>
                <p:nvPr/>
              </p:nvSpPr>
              <p:spPr>
                <a:xfrm>
                  <a:off x="3805" y="3899"/>
                  <a:ext cx="4647" cy="2708"/>
                </a:xfrm>
                <a:prstGeom prst="roundRect">
                  <a:avLst/>
                </a:prstGeom>
                <a:noFill/>
                <a:ln>
                  <a:solidFill>
                    <a:srgbClr val="EEFDD8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EFDD8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1" name="矩形: 圆角 135"/>
                <p:cNvSpPr/>
                <p:nvPr/>
              </p:nvSpPr>
              <p:spPr>
                <a:xfrm>
                  <a:off x="8586" y="5091"/>
                  <a:ext cx="4232" cy="2741"/>
                </a:xfrm>
                <a:prstGeom prst="roundRect">
                  <a:avLst/>
                </a:prstGeom>
                <a:noFill/>
                <a:ln>
                  <a:solidFill>
                    <a:srgbClr val="FBE5D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92" name="文本框 591"/>
              <p:cNvSpPr txBox="1"/>
              <p:nvPr/>
            </p:nvSpPr>
            <p:spPr>
              <a:xfrm>
                <a:off x="13952" y="7112"/>
                <a:ext cx="53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baseline="-10000" dirty="0">
                    <a:solidFill>
                      <a:schemeClr val="bg1"/>
                    </a:solidFill>
                    <a:sym typeface="+mn-ea"/>
                  </a:rPr>
                  <a:t>s</a:t>
                </a:r>
                <a:r>
                  <a:rPr lang="en-US" altLang="zh-CN" sz="800" b="1" baseline="-10000" dirty="0">
                    <a:solidFill>
                      <a:schemeClr val="bg1"/>
                    </a:solidFill>
                    <a:sym typeface="+mn-ea"/>
                  </a:rPr>
                  <a:t>1</a:t>
                </a:r>
              </a:p>
            </p:txBody>
          </p:sp>
        </p:grpSp>
        <p:sp>
          <p:nvSpPr>
            <p:cNvPr id="593" name="立方体 592"/>
            <p:cNvSpPr/>
            <p:nvPr/>
          </p:nvSpPr>
          <p:spPr>
            <a:xfrm>
              <a:off x="11194" y="5289"/>
              <a:ext cx="352" cy="180"/>
            </a:xfrm>
            <a:prstGeom prst="cube">
              <a:avLst/>
            </a:prstGeom>
            <a:solidFill>
              <a:srgbClr val="A7D9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4" name="文本框 593"/>
            <p:cNvSpPr txBox="1"/>
            <p:nvPr/>
          </p:nvSpPr>
          <p:spPr>
            <a:xfrm>
              <a:off x="10783" y="5684"/>
              <a:ext cx="1469" cy="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95" name="文本框 594"/>
            <p:cNvSpPr txBox="1"/>
            <p:nvPr/>
          </p:nvSpPr>
          <p:spPr>
            <a:xfrm>
              <a:off x="12428" y="5657"/>
              <a:ext cx="2017" cy="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96" name="文本框 595"/>
            <p:cNvSpPr txBox="1"/>
            <p:nvPr/>
          </p:nvSpPr>
          <p:spPr>
            <a:xfrm>
              <a:off x="14619" y="5703"/>
              <a:ext cx="2504" cy="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Upsample+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Conv+BN+ReLU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97" name="立方体 596"/>
            <p:cNvSpPr/>
            <p:nvPr/>
          </p:nvSpPr>
          <p:spPr>
            <a:xfrm>
              <a:off x="17369" y="5289"/>
              <a:ext cx="352" cy="177"/>
            </a:xfrm>
            <a:prstGeom prst="cube">
              <a:avLst/>
            </a:prstGeom>
            <a:solidFill>
              <a:srgbClr val="8B58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8" name="文本框 597"/>
            <p:cNvSpPr txBox="1"/>
            <p:nvPr/>
          </p:nvSpPr>
          <p:spPr>
            <a:xfrm>
              <a:off x="17021" y="5719"/>
              <a:ext cx="2105" cy="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Addition</a:t>
              </a:r>
            </a:p>
          </p:txBody>
        </p:sp>
        <p:sp>
          <p:nvSpPr>
            <p:cNvPr id="599" name="立方体 598"/>
            <p:cNvSpPr/>
            <p:nvPr/>
          </p:nvSpPr>
          <p:spPr>
            <a:xfrm>
              <a:off x="13144" y="5289"/>
              <a:ext cx="352" cy="180"/>
            </a:xfrm>
            <a:prstGeom prst="cub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0" name="立方体 599"/>
            <p:cNvSpPr/>
            <p:nvPr/>
          </p:nvSpPr>
          <p:spPr>
            <a:xfrm>
              <a:off x="15435" y="5251"/>
              <a:ext cx="352" cy="180"/>
            </a:xfrm>
            <a:prstGeom prst="cube">
              <a:avLst/>
            </a:prstGeom>
            <a:solidFill>
              <a:srgbClr val="E63A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03" name="矩形 11"/>
          <p:cNvSpPr>
            <a:spLocks noChangeArrowheads="1"/>
          </p:cNvSpPr>
          <p:nvPr/>
        </p:nvSpPr>
        <p:spPr bwMode="auto">
          <a:xfrm>
            <a:off x="10678160" y="6384925"/>
            <a:ext cx="1336040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GE-Net</a:t>
            </a:r>
            <a:endParaRPr lang="en-US" altLang="zh-CN" b="1" dirty="0">
              <a:solidFill>
                <a:schemeClr val="bg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606" name="文本框 605"/>
          <p:cNvSpPr txBox="1"/>
          <p:nvPr/>
        </p:nvSpPr>
        <p:spPr>
          <a:xfrm>
            <a:off x="8650605" y="5849620"/>
            <a:ext cx="19215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GCT(</a:t>
            </a:r>
            <a:r>
              <a:rPr lang="zh-CN" altLang="en-US" sz="1200">
                <a:solidFill>
                  <a:schemeClr val="bg1"/>
                </a:solidFill>
              </a:rPr>
              <a:t>门控通道注意力）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486525" y="225425"/>
            <a:ext cx="5650230" cy="5958205"/>
            <a:chOff x="10228" y="954"/>
            <a:chExt cx="8898" cy="8605"/>
          </a:xfrm>
        </p:grpSpPr>
        <p:grpSp>
          <p:nvGrpSpPr>
            <p:cNvPr id="4" name="组合 3"/>
            <p:cNvGrpSpPr/>
            <p:nvPr/>
          </p:nvGrpSpPr>
          <p:grpSpPr>
            <a:xfrm>
              <a:off x="11109" y="1000"/>
              <a:ext cx="6283" cy="4029"/>
              <a:chOff x="13231" y="1510"/>
              <a:chExt cx="5567" cy="349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3231" y="1510"/>
                <a:ext cx="5567" cy="3497"/>
                <a:chOff x="9037" y="912"/>
                <a:chExt cx="5567" cy="3497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9037" y="912"/>
                  <a:ext cx="5567" cy="3497"/>
                  <a:chOff x="9663" y="867"/>
                  <a:chExt cx="6428" cy="4038"/>
                </a:xfrm>
              </p:grpSpPr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9663" y="867"/>
                    <a:ext cx="6428" cy="4038"/>
                    <a:chOff x="932" y="358"/>
                    <a:chExt cx="6454" cy="3325"/>
                  </a:xfrm>
                </p:grpSpPr>
                <p:grpSp>
                  <p:nvGrpSpPr>
                    <p:cNvPr id="11" name="组合 10"/>
                    <p:cNvGrpSpPr/>
                    <p:nvPr/>
                  </p:nvGrpSpPr>
                  <p:grpSpPr>
                    <a:xfrm>
                      <a:off x="932" y="358"/>
                      <a:ext cx="6454" cy="3325"/>
                      <a:chOff x="1260790" y="465489"/>
                      <a:chExt cx="8210797" cy="4816638"/>
                    </a:xfrm>
                  </p:grpSpPr>
                  <p:grpSp>
                    <p:nvGrpSpPr>
                      <p:cNvPr id="13" name="组合 12"/>
                      <p:cNvGrpSpPr/>
                      <p:nvPr/>
                    </p:nvGrpSpPr>
                    <p:grpSpPr>
                      <a:xfrm>
                        <a:off x="2448306" y="465489"/>
                        <a:ext cx="7023281" cy="4816638"/>
                        <a:chOff x="1904200" y="699757"/>
                        <a:chExt cx="7023278" cy="4816653"/>
                      </a:xfrm>
                    </p:grpSpPr>
                    <p:sp>
                      <p:nvSpPr>
                        <p:cNvPr id="14" name="立方体 13"/>
                        <p:cNvSpPr/>
                        <p:nvPr/>
                      </p:nvSpPr>
                      <p:spPr>
                        <a:xfrm>
                          <a:off x="4037033" y="4995490"/>
                          <a:ext cx="2217785" cy="520920"/>
                        </a:xfrm>
                        <a:prstGeom prst="cube">
                          <a:avLst>
                            <a:gd name="adj" fmla="val 63407"/>
                          </a:avLst>
                        </a:prstGeom>
                        <a:solidFill>
                          <a:srgbClr val="92D050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050" b="1" baseline="-100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5" name="箭头: 直角上 96"/>
                        <p:cNvSpPr/>
                        <p:nvPr/>
                      </p:nvSpPr>
                      <p:spPr>
                        <a:xfrm>
                          <a:off x="6362744" y="4586465"/>
                          <a:ext cx="1264708" cy="695257"/>
                        </a:xfrm>
                        <a:prstGeom prst="bentUpArrow">
                          <a:avLst>
                            <a:gd name="adj1" fmla="val 13095"/>
                            <a:gd name="adj2" fmla="val 13705"/>
                            <a:gd name="adj3" fmla="val 18578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b="1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" name="箭头: 直角上 97"/>
                        <p:cNvSpPr/>
                        <p:nvPr/>
                      </p:nvSpPr>
                      <p:spPr>
                        <a:xfrm rot="5400000">
                          <a:off x="3015461" y="4533365"/>
                          <a:ext cx="620453" cy="1206843"/>
                        </a:xfrm>
                        <a:prstGeom prst="bentUpArrow">
                          <a:avLst>
                            <a:gd name="adj1" fmla="val 10180"/>
                            <a:gd name="adj2" fmla="val 13705"/>
                            <a:gd name="adj3" fmla="val 20750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7" name="组合 16"/>
                        <p:cNvGrpSpPr/>
                        <p:nvPr/>
                      </p:nvGrpSpPr>
                      <p:grpSpPr>
                        <a:xfrm>
                          <a:off x="6645782" y="1931329"/>
                          <a:ext cx="1954111" cy="2597163"/>
                          <a:chOff x="7461942" y="1856175"/>
                          <a:chExt cx="1765857" cy="2687425"/>
                        </a:xfrm>
                      </p:grpSpPr>
                      <p:sp>
                        <p:nvSpPr>
                          <p:cNvPr id="18" name="立方体 17"/>
                          <p:cNvSpPr/>
                          <p:nvPr/>
                        </p:nvSpPr>
                        <p:spPr>
                          <a:xfrm>
                            <a:off x="7470280" y="3901584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" name="立方体 18"/>
                          <p:cNvSpPr/>
                          <p:nvPr/>
                        </p:nvSpPr>
                        <p:spPr>
                          <a:xfrm>
                            <a:off x="7470280" y="3554749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" name="立方体 19"/>
                          <p:cNvSpPr/>
                          <p:nvPr/>
                        </p:nvSpPr>
                        <p:spPr>
                          <a:xfrm>
                            <a:off x="7461943" y="2505908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" name="立方体 20"/>
                          <p:cNvSpPr/>
                          <p:nvPr/>
                        </p:nvSpPr>
                        <p:spPr>
                          <a:xfrm>
                            <a:off x="7470280" y="2177847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E63AC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" name="立方体 21"/>
                          <p:cNvSpPr/>
                          <p:nvPr/>
                        </p:nvSpPr>
                        <p:spPr>
                          <a:xfrm>
                            <a:off x="7461942" y="1856175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7030A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" name="组合 22"/>
                        <p:cNvGrpSpPr/>
                        <p:nvPr/>
                      </p:nvGrpSpPr>
                      <p:grpSpPr>
                        <a:xfrm>
                          <a:off x="1904200" y="2156624"/>
                          <a:ext cx="1954113" cy="2597162"/>
                          <a:chOff x="7461941" y="1856176"/>
                          <a:chExt cx="1765858" cy="2687424"/>
                        </a:xfrm>
                      </p:grpSpPr>
                      <p:sp>
                        <p:nvSpPr>
                          <p:cNvPr id="24" name="立方体 23"/>
                          <p:cNvSpPr/>
                          <p:nvPr/>
                        </p:nvSpPr>
                        <p:spPr>
                          <a:xfrm>
                            <a:off x="7470280" y="3901584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" name="立方体 24"/>
                          <p:cNvSpPr/>
                          <p:nvPr/>
                        </p:nvSpPr>
                        <p:spPr>
                          <a:xfrm>
                            <a:off x="7470280" y="3554749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altLang="zh-CN" sz="1050" b="1" baseline="-10000" dirty="0">
                                <a:solidFill>
                                  <a:schemeClr val="bg1"/>
                                </a:solidFill>
                              </a:rPr>
                              <a:t>		</a:t>
                            </a:r>
                          </a:p>
                        </p:txBody>
                      </p:sp>
                      <p:sp>
                        <p:nvSpPr>
                          <p:cNvPr id="26" name="立方体 25"/>
                          <p:cNvSpPr/>
                          <p:nvPr/>
                        </p:nvSpPr>
                        <p:spPr>
                          <a:xfrm>
                            <a:off x="7461944" y="2505908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00B0F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" name="立方体 26"/>
                          <p:cNvSpPr/>
                          <p:nvPr/>
                        </p:nvSpPr>
                        <p:spPr>
                          <a:xfrm>
                            <a:off x="7470280" y="2177847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1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" name="立方体 28"/>
                          <p:cNvSpPr/>
                          <p:nvPr/>
                        </p:nvSpPr>
                        <p:spPr>
                          <a:xfrm>
                            <a:off x="7461941" y="1856176"/>
                            <a:ext cx="1757519" cy="642016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30" name="箭头: 右 100"/>
                        <p:cNvSpPr/>
                        <p:nvPr/>
                      </p:nvSpPr>
                      <p:spPr>
                        <a:xfrm>
                          <a:off x="3678068" y="4295457"/>
                          <a:ext cx="2957345" cy="189623"/>
                        </a:xfrm>
                        <a:prstGeom prst="rightArrow">
                          <a:avLst>
                            <a:gd name="adj1" fmla="val 50000"/>
                            <a:gd name="adj2" fmla="val 59321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" name="箭头: 右 101"/>
                        <p:cNvSpPr/>
                        <p:nvPr/>
                      </p:nvSpPr>
                      <p:spPr>
                        <a:xfrm>
                          <a:off x="3678068" y="3979286"/>
                          <a:ext cx="2964552" cy="189623"/>
                        </a:xfrm>
                        <a:prstGeom prst="rightArrow">
                          <a:avLst>
                            <a:gd name="adj1" fmla="val 50000"/>
                            <a:gd name="adj2" fmla="val 65941"/>
                          </a:avLst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4" name="箭头: 右 104"/>
                        <p:cNvSpPr/>
                        <p:nvPr/>
                      </p:nvSpPr>
                      <p:spPr>
                        <a:xfrm>
                          <a:off x="3674463" y="2955175"/>
                          <a:ext cx="2957345" cy="236972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5" name="箭头: 右 105"/>
                        <p:cNvSpPr/>
                        <p:nvPr/>
                      </p:nvSpPr>
                      <p:spPr>
                        <a:xfrm>
                          <a:off x="3681671" y="2636802"/>
                          <a:ext cx="2957345" cy="229673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6" name="箭头: 右 106"/>
                        <p:cNvSpPr/>
                        <p:nvPr/>
                      </p:nvSpPr>
                      <p:spPr>
                        <a:xfrm>
                          <a:off x="3667254" y="2335490"/>
                          <a:ext cx="2957345" cy="203993"/>
                        </a:xfrm>
                        <a:prstGeom prst="right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" name="文本框 36"/>
                        <p:cNvSpPr txBox="1"/>
                        <p:nvPr/>
                      </p:nvSpPr>
                      <p:spPr>
                        <a:xfrm>
                          <a:off x="2196479" y="1489886"/>
                          <a:ext cx="1914628" cy="3968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900" b="1" dirty="0">
                              <a:solidFill>
                                <a:schemeClr val="bg1"/>
                              </a:solidFill>
                            </a:rPr>
                            <a:t>NxWxC</a:t>
                          </a:r>
                          <a:r>
                            <a:rPr lang="en-US" altLang="zh-CN" sz="900" b="1" baseline="-10000" dirty="0">
                              <a:solidFill>
                                <a:schemeClr val="bg1"/>
                              </a:solidFill>
                            </a:rPr>
                            <a:t>in</a:t>
                          </a:r>
                        </a:p>
                      </p:txBody>
                    </p:sp>
                    <p:sp>
                      <p:nvSpPr>
                        <p:cNvPr id="39" name="箭头: 下 109"/>
                        <p:cNvSpPr/>
                        <p:nvPr/>
                      </p:nvSpPr>
                      <p:spPr>
                        <a:xfrm rot="10800000">
                          <a:off x="7452394" y="1690164"/>
                          <a:ext cx="231175" cy="500942"/>
                        </a:xfrm>
                        <a:prstGeom prst="downArrow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pic>
                      <p:nvPicPr>
                        <p:cNvPr id="41" name="图片 4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07829" y="699757"/>
                          <a:ext cx="1324800" cy="882649"/>
                        </a:xfrm>
                        <a:prstGeom prst="rect">
                          <a:avLst/>
                        </a:prstGeom>
                        <a:scene3d>
                          <a:camera prst="orthographicFront">
                            <a:rot lat="1350000" lon="18954000" rev="20376000"/>
                          </a:camera>
                          <a:lightRig rig="threePt" dir="t"/>
                        </a:scene3d>
                      </p:spPr>
                    </p:pic>
                    <p:sp>
                      <p:nvSpPr>
                        <p:cNvPr id="42" name="文本框 41"/>
                        <p:cNvSpPr txBox="1"/>
                        <p:nvPr/>
                      </p:nvSpPr>
                      <p:spPr>
                        <a:xfrm>
                          <a:off x="6894845" y="1404753"/>
                          <a:ext cx="2032633" cy="3968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altLang="zh-CN" sz="900" b="1" dirty="0">
                              <a:solidFill>
                                <a:schemeClr val="bg1"/>
                              </a:solidFill>
                            </a:rPr>
                            <a:t>NxWxC</a:t>
                          </a:r>
                          <a:r>
                            <a:rPr lang="en-US" altLang="zh-CN" sz="900" b="1" baseline="-10000" dirty="0">
                              <a:solidFill>
                                <a:schemeClr val="bg1"/>
                              </a:solidFill>
                            </a:rPr>
                            <a:t>out</a:t>
                          </a:r>
                        </a:p>
                      </p:txBody>
                    </p:sp>
                  </p:grpSp>
                  <p:cxnSp>
                    <p:nvCxnSpPr>
                      <p:cNvPr id="43" name="直接连接符 42"/>
                      <p:cNvCxnSpPr/>
                      <p:nvPr/>
                    </p:nvCxnSpPr>
                    <p:spPr>
                      <a:xfrm>
                        <a:off x="1828709" y="2624841"/>
                        <a:ext cx="619506" cy="3260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4" name="文本框 43"/>
                      <p:cNvSpPr txBox="1"/>
                      <p:nvPr/>
                    </p:nvSpPr>
                    <p:spPr>
                      <a:xfrm>
                        <a:off x="1260790" y="3744722"/>
                        <a:ext cx="571084" cy="5295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r"/>
                        <a:r>
                          <a:rPr lang="en-US" altLang="zh-CN" sz="1400" b="1" dirty="0">
                            <a:solidFill>
                              <a:schemeClr val="bg1"/>
                            </a:solidFill>
                          </a:rPr>
                          <a:t>L </a:t>
                        </a:r>
                      </a:p>
                    </p:txBody>
                  </p:sp>
                </p:grpSp>
                <p:pic>
                  <p:nvPicPr>
                    <p:cNvPr id="45" name="图片 44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408" y="1960"/>
                      <a:ext cx="285" cy="1714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1343" y="3675"/>
                      <a:ext cx="2198" cy="2"/>
                    </a:xfrm>
                    <a:prstGeom prst="line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38100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7" name="箭头: 下 109"/>
                  <p:cNvSpPr/>
                  <p:nvPr/>
                </p:nvSpPr>
                <p:spPr>
                  <a:xfrm rot="10800000">
                    <a:off x="11209" y="1770"/>
                    <a:ext cx="181" cy="420"/>
                  </a:xfrm>
                  <a:prstGeom prst="downArrow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0166" y="2759"/>
                  <a:ext cx="684" cy="64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2000" b="1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3409" y="2596"/>
                  <a:ext cx="684" cy="64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2000" b="1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</p:grp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7" y="1551"/>
                <a:ext cx="1024" cy="599"/>
              </a:xfrm>
              <a:prstGeom prst="rect">
                <a:avLst/>
              </a:prstGeom>
              <a:scene3d>
                <a:camera prst="orthographicFront">
                  <a:rot lat="1351246" lon="18954278" rev="20378323"/>
                </a:camera>
                <a:lightRig rig="threePt" dir="t"/>
              </a:scene3d>
            </p:spPr>
          </p:pic>
        </p:grpSp>
        <p:sp>
          <p:nvSpPr>
            <p:cNvPr id="51" name="圆角矩形标注 50"/>
            <p:cNvSpPr/>
            <p:nvPr/>
          </p:nvSpPr>
          <p:spPr>
            <a:xfrm>
              <a:off x="10228" y="954"/>
              <a:ext cx="8816" cy="8605"/>
            </a:xfrm>
            <a:prstGeom prst="wedgeRoundRectCallout">
              <a:avLst>
                <a:gd name="adj1" fmla="val -56635"/>
                <a:gd name="adj2" fmla="val 58395"/>
                <a:gd name="adj3" fmla="val 16667"/>
              </a:avLst>
            </a:prstGeom>
            <a:noFill/>
            <a:ln>
              <a:solidFill>
                <a:srgbClr val="9393C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0267" y="6843"/>
              <a:ext cx="8831" cy="2052"/>
              <a:chOff x="8675" y="6195"/>
              <a:chExt cx="10129" cy="241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8675" y="6195"/>
                <a:ext cx="10129" cy="2416"/>
                <a:chOff x="311" y="3397"/>
                <a:chExt cx="18844" cy="4496"/>
              </a:xfrm>
            </p:grpSpPr>
            <p:sp>
              <p:nvSpPr>
                <p:cNvPr id="54" name="箭头: 直角上 97"/>
                <p:cNvSpPr/>
                <p:nvPr/>
              </p:nvSpPr>
              <p:spPr>
                <a:xfrm>
                  <a:off x="11440" y="5145"/>
                  <a:ext cx="573" cy="971"/>
                </a:xfrm>
                <a:prstGeom prst="bentUpArrow">
                  <a:avLst>
                    <a:gd name="adj1" fmla="val 10180"/>
                    <a:gd name="adj2" fmla="val 939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9528" y="5785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>
                      <a:latin typeface="Arial" panose="020B0604020202020204" pitchFamily="34" charset="0"/>
                      <a:sym typeface="+mn-ea"/>
                    </a:rPr>
                    <a:t>÷</a:t>
                  </a:r>
                  <a:endParaRPr lang="zh-CN" altLang="en-US"/>
                </a:p>
              </p:txBody>
            </p:sp>
            <p:sp>
              <p:nvSpPr>
                <p:cNvPr id="56" name="箭头: 右 100"/>
                <p:cNvSpPr/>
                <p:nvPr/>
              </p:nvSpPr>
              <p:spPr>
                <a:xfrm>
                  <a:off x="5635" y="4783"/>
                  <a:ext cx="694" cy="151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立方体 57"/>
                <p:cNvSpPr/>
                <p:nvPr/>
              </p:nvSpPr>
              <p:spPr>
                <a:xfrm>
                  <a:off x="311" y="4465"/>
                  <a:ext cx="3212" cy="662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b="1" dirty="0">
                      <a:solidFill>
                        <a:schemeClr val="bg1"/>
                      </a:solidFill>
                    </a:rPr>
                    <a:t>X : C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</a:rPr>
                    <a:t>×</a:t>
                  </a: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H</a:t>
                  </a:r>
                  <a:r>
                    <a:rPr lang="zh-CN" altLang="en-US" sz="800" b="1" dirty="0">
                      <a:solidFill>
                        <a:schemeClr val="bg1"/>
                      </a:solidFill>
                    </a:rPr>
                    <a:t>×</a:t>
                  </a:r>
                  <a:r>
                    <a:rPr lang="en-US" altLang="zh-CN" sz="800" b="1" dirty="0">
                      <a:solidFill>
                        <a:schemeClr val="bg1"/>
                      </a:solidFill>
                    </a:rPr>
                    <a:t>W</a:t>
                  </a:r>
                  <a:endParaRPr lang="en-US" altLang="zh-CN" sz="800" b="1" baseline="-100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67" name="组合 66"/>
                <p:cNvGrpSpPr/>
                <p:nvPr/>
              </p:nvGrpSpPr>
              <p:grpSpPr>
                <a:xfrm>
                  <a:off x="16413" y="4506"/>
                  <a:ext cx="2742" cy="824"/>
                  <a:chOff x="3741" y="6246"/>
                  <a:chExt cx="2742" cy="824"/>
                </a:xfrm>
              </p:grpSpPr>
              <p:sp>
                <p:nvSpPr>
                  <p:cNvPr id="68" name="立方体 67"/>
                  <p:cNvSpPr/>
                  <p:nvPr/>
                </p:nvSpPr>
                <p:spPr>
                  <a:xfrm>
                    <a:off x="3871" y="6246"/>
                    <a:ext cx="2485" cy="69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3741" y="6403"/>
                    <a:ext cx="2742" cy="6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Xc: C</a:t>
                    </a:r>
                    <a:r>
                      <a:rPr lang="zh-CN" altLang="en-US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×</a:t>
                    </a:r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H</a:t>
                    </a:r>
                    <a:r>
                      <a:rPr lang="zh-CN" altLang="en-US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×</a:t>
                    </a:r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  <a:sym typeface="+mn-ea"/>
                      </a:rPr>
                      <a:t>W</a:t>
                    </a:r>
                  </a:p>
                </p:txBody>
              </p:sp>
            </p:grpSp>
            <p:sp>
              <p:nvSpPr>
                <p:cNvPr id="70" name="圆角矩形 69"/>
                <p:cNvSpPr/>
                <p:nvPr/>
              </p:nvSpPr>
              <p:spPr>
                <a:xfrm>
                  <a:off x="4297" y="4609"/>
                  <a:ext cx="1577" cy="517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baseline="-10000" dirty="0">
                      <a:solidFill>
                        <a:schemeClr val="bg1"/>
                      </a:solidFill>
                      <a:sym typeface="+mn-ea"/>
                    </a:rPr>
                    <a:t>|x</a:t>
                  </a:r>
                  <a:r>
                    <a:rPr lang="en-US" altLang="zh-CN" sz="900" b="1" baseline="-10000" dirty="0">
                      <a:solidFill>
                        <a:schemeClr val="bg1"/>
                      </a:solidFill>
                      <a:sym typeface="+mn-ea"/>
                    </a:rPr>
                    <a:t>c</a:t>
                  </a:r>
                  <a:r>
                    <a:rPr lang="en-US" altLang="zh-CN" sz="1600" b="1" baseline="-10000" dirty="0">
                      <a:solidFill>
                        <a:schemeClr val="bg1"/>
                      </a:solidFill>
                      <a:sym typeface="+mn-ea"/>
                    </a:rPr>
                    <a:t>||</a:t>
                  </a:r>
                  <a:r>
                    <a:rPr lang="en-US" altLang="zh-CN" sz="900" b="1" baseline="-10000" dirty="0">
                      <a:solidFill>
                        <a:schemeClr val="bg1"/>
                      </a:solidFill>
                      <a:sym typeface="+mn-ea"/>
                    </a:rPr>
                    <a:t>2</a:t>
                  </a:r>
                </a:p>
              </p:txBody>
            </p:sp>
            <p:sp>
              <p:nvSpPr>
                <p:cNvPr id="71" name="箭头: 右 100"/>
                <p:cNvSpPr/>
                <p:nvPr/>
              </p:nvSpPr>
              <p:spPr>
                <a:xfrm>
                  <a:off x="7975" y="4783"/>
                  <a:ext cx="5337" cy="120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 flipH="1">
                  <a:off x="5425" y="4252"/>
                  <a:ext cx="1115" cy="9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zh-CN" altLang="en-US" sz="16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4607" y="5329"/>
                  <a:ext cx="2959" cy="117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全局上下文嵌入</a:t>
                  </a:r>
                </a:p>
                <a:p>
                  <a:pPr algn="ctr"/>
                  <a:r>
                    <a:rPr lang="en-US" altLang="zh-CN" sz="900" b="1" baseline="-10000" dirty="0">
                      <a:solidFill>
                        <a:schemeClr val="bg1"/>
                      </a:solidFill>
                    </a:rPr>
                    <a:t>Global Context Embedding</a:t>
                  </a:r>
                </a:p>
              </p:txBody>
            </p:sp>
            <p:sp>
              <p:nvSpPr>
                <p:cNvPr id="74" name="箭头: 直角上 97"/>
                <p:cNvSpPr/>
                <p:nvPr/>
              </p:nvSpPr>
              <p:spPr>
                <a:xfrm rot="5400000">
                  <a:off x="8537" y="5067"/>
                  <a:ext cx="1211" cy="861"/>
                </a:xfrm>
                <a:prstGeom prst="bentUpArrow">
                  <a:avLst>
                    <a:gd name="adj1" fmla="val 10180"/>
                    <a:gd name="adj2" fmla="val 939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箭头: 右 100"/>
                <p:cNvSpPr/>
                <p:nvPr/>
              </p:nvSpPr>
              <p:spPr>
                <a:xfrm>
                  <a:off x="3397" y="4760"/>
                  <a:ext cx="1003" cy="167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 flipH="1">
                  <a:off x="3113" y="4029"/>
                  <a:ext cx="1493" cy="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en-US" altLang="zh-CN" sz="14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 flipH="1">
                  <a:off x="12197" y="4321"/>
                  <a:ext cx="1115" cy="7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en-US" altLang="zh-CN" sz="10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sym typeface="+mn-ea"/>
                  </a:endParaRPr>
                </a:p>
              </p:txBody>
            </p:sp>
            <p:sp>
              <p:nvSpPr>
                <p:cNvPr id="78" name="圆角矩形 77"/>
                <p:cNvSpPr/>
                <p:nvPr/>
              </p:nvSpPr>
              <p:spPr>
                <a:xfrm>
                  <a:off x="6329" y="4609"/>
                  <a:ext cx="1815" cy="518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baseline="-10000" dirty="0">
                      <a:solidFill>
                        <a:schemeClr val="bg1"/>
                      </a:solidFill>
                      <a:sym typeface="+mn-ea"/>
                    </a:rPr>
                    <a:t>Sc</a:t>
                  </a:r>
                  <a:endParaRPr lang="zh-CN" altLang="en-US" sz="16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8770" y="6971"/>
                  <a:ext cx="4048" cy="92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通道规范化</a:t>
                  </a:r>
                </a:p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</a:rPr>
                    <a:t>Channel Normalization</a:t>
                  </a: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 flipH="1">
                  <a:off x="8076" y="5478"/>
                  <a:ext cx="2134" cy="9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endParaRPr lang="zh-CN" altLang="en-US" sz="1600" b="1">
                    <a:solidFill>
                      <a:schemeClr val="accent2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>
                  <a:off x="11357" y="5785"/>
                  <a:ext cx="1216" cy="518"/>
                </a:xfrm>
                <a:prstGeom prst="roundRect">
                  <a:avLst/>
                </a:prstGeom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endParaRPr lang="en-US" altLang="zh-CN" sz="16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84" name="左大括号 83"/>
                <p:cNvSpPr/>
                <p:nvPr/>
              </p:nvSpPr>
              <p:spPr>
                <a:xfrm>
                  <a:off x="10046" y="5228"/>
                  <a:ext cx="311" cy="1579"/>
                </a:xfrm>
                <a:prstGeom prst="leftBrace">
                  <a:avLst>
                    <a:gd name="adj1" fmla="val 8333"/>
                    <a:gd name="adj2" fmla="val 49514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文本框 85"/>
                <p:cNvSpPr txBox="1"/>
                <p:nvPr/>
              </p:nvSpPr>
              <p:spPr>
                <a:xfrm>
                  <a:off x="10129" y="5051"/>
                  <a:ext cx="776" cy="5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zh-CN" sz="9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>
                  <a:off x="10145" y="6341"/>
                  <a:ext cx="997" cy="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c</a:t>
                  </a:r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10209" y="5845"/>
                  <a:ext cx="1016" cy="51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altLang="zh-CN" sz="1200" b="1" baseline="-10000" dirty="0">
                      <a:solidFill>
                        <a:schemeClr val="bg1"/>
                      </a:solidFill>
                    </a:rPr>
                    <a:t>…</a:t>
                  </a:r>
                </a:p>
              </p:txBody>
            </p:sp>
            <p:sp>
              <p:nvSpPr>
                <p:cNvPr id="94" name="左大括号 93"/>
                <p:cNvSpPr/>
                <p:nvPr/>
              </p:nvSpPr>
              <p:spPr>
                <a:xfrm rot="10800000">
                  <a:off x="10904" y="5228"/>
                  <a:ext cx="311" cy="1579"/>
                </a:xfrm>
                <a:prstGeom prst="leftBrace">
                  <a:avLst>
                    <a:gd name="adj1" fmla="val 8333"/>
                    <a:gd name="adj2" fmla="val 49514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11732" y="4662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/>
                    <a:t>×</a:t>
                  </a:r>
                </a:p>
              </p:txBody>
            </p:sp>
            <p:cxnSp>
              <p:nvCxnSpPr>
                <p:cNvPr id="101" name="曲线连接符 100"/>
                <p:cNvCxnSpPr/>
                <p:nvPr/>
              </p:nvCxnSpPr>
              <p:spPr>
                <a:xfrm rot="10800000" flipV="1">
                  <a:off x="13312" y="4512"/>
                  <a:ext cx="690" cy="615"/>
                </a:xfrm>
                <a:prstGeom prst="curvedConnector3">
                  <a:avLst>
                    <a:gd name="adj1" fmla="val 43333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箭头: 右 76"/>
                <p:cNvSpPr/>
                <p:nvPr/>
              </p:nvSpPr>
              <p:spPr>
                <a:xfrm>
                  <a:off x="14780" y="4852"/>
                  <a:ext cx="722" cy="120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/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14315" y="4662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/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14075" y="4582"/>
                  <a:ext cx="878" cy="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00" b="1">
                      <a:solidFill>
                        <a:schemeClr val="bg1"/>
                      </a:solidFill>
                    </a:rPr>
                    <a:t>+1</a:t>
                  </a:r>
                </a:p>
              </p:txBody>
            </p:sp>
            <p:sp>
              <p:nvSpPr>
                <p:cNvPr id="108" name="箭头: 右 100"/>
                <p:cNvSpPr/>
                <p:nvPr/>
              </p:nvSpPr>
              <p:spPr>
                <a:xfrm rot="5400000">
                  <a:off x="15185" y="3990"/>
                  <a:ext cx="1091" cy="146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流程图: 过程 108"/>
                <p:cNvSpPr/>
                <p:nvPr/>
              </p:nvSpPr>
              <p:spPr>
                <a:xfrm flipV="1">
                  <a:off x="1912" y="3397"/>
                  <a:ext cx="13865" cy="120"/>
                </a:xfrm>
                <a:prstGeom prst="flowChartProcess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流程图: 过程 109"/>
                <p:cNvSpPr/>
                <p:nvPr/>
              </p:nvSpPr>
              <p:spPr>
                <a:xfrm rot="5400000" flipV="1">
                  <a:off x="1386" y="4043"/>
                  <a:ext cx="1172" cy="120"/>
                </a:xfrm>
                <a:prstGeom prst="flowChartProcess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15501" y="4680"/>
                  <a:ext cx="465" cy="46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/>
                    <a:t>×</a:t>
                  </a:r>
                </a:p>
              </p:txBody>
            </p:sp>
            <p:sp>
              <p:nvSpPr>
                <p:cNvPr id="112" name="箭头: 右 100"/>
                <p:cNvSpPr/>
                <p:nvPr/>
              </p:nvSpPr>
              <p:spPr>
                <a:xfrm>
                  <a:off x="15966" y="4853"/>
                  <a:ext cx="592" cy="120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文本框 112"/>
                <p:cNvSpPr txBox="1"/>
                <p:nvPr/>
              </p:nvSpPr>
              <p:spPr>
                <a:xfrm>
                  <a:off x="13358" y="5178"/>
                  <a:ext cx="2860" cy="121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  <a:sym typeface="+mn-ea"/>
                    </a:rPr>
                    <a:t>门适应</a:t>
                  </a:r>
                </a:p>
                <a:p>
                  <a:pPr algn="ctr">
                    <a:buClrTx/>
                    <a:buSzTx/>
                    <a:buNone/>
                  </a:pPr>
                  <a:r>
                    <a:rPr lang="en-US" altLang="zh-CN" sz="1000" b="1" baseline="-10000" dirty="0">
                      <a:solidFill>
                        <a:schemeClr val="bg1"/>
                      </a:solidFill>
                    </a:rPr>
                    <a:t>Gating Adaptation</a:t>
                  </a:r>
                </a:p>
              </p:txBody>
            </p:sp>
            <p:sp>
              <p:nvSpPr>
                <p:cNvPr id="115" name="矩形: 圆角 145"/>
                <p:cNvSpPr/>
                <p:nvPr/>
              </p:nvSpPr>
              <p:spPr>
                <a:xfrm>
                  <a:off x="13043" y="4305"/>
                  <a:ext cx="3346" cy="2219"/>
                </a:xfrm>
                <a:prstGeom prst="roundRect">
                  <a:avLst/>
                </a:prstGeom>
                <a:noFill/>
                <a:ln>
                  <a:solidFill>
                    <a:srgbClr val="EBF9F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BF9F2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" name="矩形: 圆角 135"/>
                <p:cNvSpPr/>
                <p:nvPr/>
              </p:nvSpPr>
              <p:spPr>
                <a:xfrm>
                  <a:off x="3805" y="3899"/>
                  <a:ext cx="4647" cy="2708"/>
                </a:xfrm>
                <a:prstGeom prst="roundRect">
                  <a:avLst/>
                </a:prstGeom>
                <a:noFill/>
                <a:ln>
                  <a:solidFill>
                    <a:srgbClr val="EEFDD8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EFDD8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7" name="矩形: 圆角 135"/>
                <p:cNvSpPr/>
                <p:nvPr/>
              </p:nvSpPr>
              <p:spPr>
                <a:xfrm>
                  <a:off x="8586" y="5091"/>
                  <a:ext cx="4232" cy="2741"/>
                </a:xfrm>
                <a:prstGeom prst="roundRect">
                  <a:avLst/>
                </a:prstGeom>
                <a:noFill/>
                <a:ln>
                  <a:solidFill>
                    <a:srgbClr val="FBE5D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0" name="文本框 129"/>
              <p:cNvSpPr txBox="1"/>
              <p:nvPr/>
            </p:nvSpPr>
            <p:spPr>
              <a:xfrm>
                <a:off x="13952" y="7112"/>
                <a:ext cx="536" cy="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baseline="-10000" dirty="0">
                    <a:solidFill>
                      <a:schemeClr val="bg1"/>
                    </a:solidFill>
                    <a:sym typeface="+mn-ea"/>
                  </a:rPr>
                  <a:t>s</a:t>
                </a:r>
                <a:r>
                  <a:rPr lang="en-US" altLang="zh-CN" sz="800" b="1" baseline="-10000" dirty="0">
                    <a:solidFill>
                      <a:schemeClr val="bg1"/>
                    </a:solidFill>
                    <a:sym typeface="+mn-ea"/>
                  </a:rPr>
                  <a:t>1</a:t>
                </a:r>
              </a:p>
            </p:txBody>
          </p:sp>
        </p:grpSp>
        <p:sp>
          <p:nvSpPr>
            <p:cNvPr id="131" name="立方体 130"/>
            <p:cNvSpPr/>
            <p:nvPr/>
          </p:nvSpPr>
          <p:spPr>
            <a:xfrm>
              <a:off x="11194" y="5289"/>
              <a:ext cx="352" cy="180"/>
            </a:xfrm>
            <a:prstGeom prst="cube">
              <a:avLst/>
            </a:prstGeom>
            <a:solidFill>
              <a:srgbClr val="A7D97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0783" y="5684"/>
              <a:ext cx="1469" cy="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2428" y="5657"/>
              <a:ext cx="2017" cy="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4619" y="5703"/>
              <a:ext cx="2504" cy="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Upsample+</a:t>
              </a:r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Conv+BN+ReLU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39" name="立方体 138"/>
            <p:cNvSpPr/>
            <p:nvPr/>
          </p:nvSpPr>
          <p:spPr>
            <a:xfrm>
              <a:off x="17369" y="5289"/>
              <a:ext cx="352" cy="177"/>
            </a:xfrm>
            <a:prstGeom prst="cube">
              <a:avLst/>
            </a:prstGeom>
            <a:solidFill>
              <a:srgbClr val="8B58B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7021" y="5719"/>
              <a:ext cx="2105" cy="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Addition</a:t>
              </a:r>
            </a:p>
          </p:txBody>
        </p:sp>
        <p:sp>
          <p:nvSpPr>
            <p:cNvPr id="141" name="立方体 140"/>
            <p:cNvSpPr/>
            <p:nvPr/>
          </p:nvSpPr>
          <p:spPr>
            <a:xfrm>
              <a:off x="13144" y="5289"/>
              <a:ext cx="352" cy="180"/>
            </a:xfrm>
            <a:prstGeom prst="cub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立方体 141"/>
            <p:cNvSpPr/>
            <p:nvPr/>
          </p:nvSpPr>
          <p:spPr>
            <a:xfrm>
              <a:off x="15435" y="5251"/>
              <a:ext cx="352" cy="180"/>
            </a:xfrm>
            <a:prstGeom prst="cube">
              <a:avLst/>
            </a:prstGeom>
            <a:solidFill>
              <a:srgbClr val="E63A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商务云科技大数据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6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1061</Words>
  <Application>Microsoft Office PowerPoint</Application>
  <PresentationFormat>宽屏</PresentationFormat>
  <Paragraphs>282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Rains Zero</cp:lastModifiedBy>
  <cp:revision>130</cp:revision>
  <dcterms:created xsi:type="dcterms:W3CDTF">2017-07-11T08:34:00Z</dcterms:created>
  <dcterms:modified xsi:type="dcterms:W3CDTF">2021-04-21T05:40:22Z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2052-11.1.0.10463</vt:lpwstr>
  </property>
</Properties>
</file>